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379" r:id="rId2"/>
    <p:sldId id="792" r:id="rId3"/>
    <p:sldId id="605" r:id="rId4"/>
    <p:sldId id="606" r:id="rId5"/>
    <p:sldId id="607" r:id="rId6"/>
    <p:sldId id="608" r:id="rId7"/>
    <p:sldId id="609" r:id="rId8"/>
    <p:sldId id="610" r:id="rId9"/>
    <p:sldId id="611" r:id="rId10"/>
    <p:sldId id="612" r:id="rId11"/>
    <p:sldId id="613" r:id="rId12"/>
    <p:sldId id="614" r:id="rId13"/>
    <p:sldId id="615" r:id="rId14"/>
    <p:sldId id="616" r:id="rId15"/>
    <p:sldId id="617" r:id="rId16"/>
    <p:sldId id="618" r:id="rId17"/>
    <p:sldId id="619" r:id="rId18"/>
    <p:sldId id="621" r:id="rId19"/>
    <p:sldId id="622" r:id="rId20"/>
    <p:sldId id="293" r:id="rId21"/>
    <p:sldId id="434" r:id="rId22"/>
    <p:sldId id="789" r:id="rId23"/>
    <p:sldId id="322" r:id="rId24"/>
    <p:sldId id="323" r:id="rId25"/>
    <p:sldId id="410" r:id="rId26"/>
    <p:sldId id="525" r:id="rId27"/>
    <p:sldId id="526" r:id="rId28"/>
    <p:sldId id="385" r:id="rId29"/>
    <p:sldId id="294" r:id="rId30"/>
    <p:sldId id="295" r:id="rId31"/>
    <p:sldId id="296" r:id="rId32"/>
    <p:sldId id="297" r:id="rId33"/>
    <p:sldId id="298" r:id="rId34"/>
    <p:sldId id="299" r:id="rId35"/>
    <p:sldId id="300" r:id="rId36"/>
    <p:sldId id="436" r:id="rId37"/>
    <p:sldId id="639" r:id="rId38"/>
    <p:sldId id="640" r:id="rId39"/>
    <p:sldId id="474" r:id="rId40"/>
    <p:sldId id="475" r:id="rId41"/>
    <p:sldId id="700" r:id="rId42"/>
    <p:sldId id="768" r:id="rId43"/>
    <p:sldId id="550" r:id="rId44"/>
    <p:sldId id="777" r:id="rId45"/>
    <p:sldId id="778" r:id="rId46"/>
    <p:sldId id="564" r:id="rId47"/>
    <p:sldId id="661" r:id="rId48"/>
    <p:sldId id="662" r:id="rId49"/>
    <p:sldId id="79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p:restoredTop sz="63625" autoAdjust="0"/>
  </p:normalViewPr>
  <p:slideViewPr>
    <p:cSldViewPr snapToGrid="0" snapToObjects="1">
      <p:cViewPr varScale="1">
        <p:scale>
          <a:sx n="81" d="100"/>
          <a:sy n="81" d="100"/>
        </p:scale>
        <p:origin x="200" y="296"/>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A8C867-80F4-DC41-9CF6-0A5CBEA99183}" type="datetimeFigureOut">
              <a:rPr lang="en-US" smtClean="0"/>
              <a:t>4/28/21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F3800-7ED7-CA43-A738-4E248A53C39C}" type="slidenum">
              <a:rPr lang="en-US" smtClean="0"/>
              <a:t>‹#›</a:t>
            </a:fld>
            <a:endParaRPr lang="en-US"/>
          </a:p>
        </p:txBody>
      </p:sp>
    </p:spTree>
    <p:extLst>
      <p:ext uri="{BB962C8B-B14F-4D97-AF65-F5344CB8AC3E}">
        <p14:creationId xmlns:p14="http://schemas.microsoft.com/office/powerpoint/2010/main" val="42538814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4F3800-7ED7-CA43-A738-4E248A53C39C}" type="slidenum">
              <a:rPr lang="en-US" smtClean="0"/>
              <a:t>1</a:t>
            </a:fld>
            <a:endParaRPr lang="en-US"/>
          </a:p>
        </p:txBody>
      </p:sp>
    </p:spTree>
    <p:extLst>
      <p:ext uri="{BB962C8B-B14F-4D97-AF65-F5344CB8AC3E}">
        <p14:creationId xmlns:p14="http://schemas.microsoft.com/office/powerpoint/2010/main" val="161602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fish numbers</a:t>
            </a:r>
          </a:p>
        </p:txBody>
      </p:sp>
      <p:sp>
        <p:nvSpPr>
          <p:cNvPr id="4" name="Slide Number Placeholder 3"/>
          <p:cNvSpPr>
            <a:spLocks noGrp="1"/>
          </p:cNvSpPr>
          <p:nvPr>
            <p:ph type="sldNum" sz="quarter" idx="10"/>
          </p:nvPr>
        </p:nvSpPr>
        <p:spPr/>
        <p:txBody>
          <a:bodyPr/>
          <a:lstStyle/>
          <a:p>
            <a:fld id="{A44F3800-7ED7-CA43-A738-4E248A53C39C}" type="slidenum">
              <a:rPr lang="en-US" smtClean="0"/>
              <a:t>12</a:t>
            </a:fld>
            <a:endParaRPr lang="en-US"/>
          </a:p>
        </p:txBody>
      </p:sp>
    </p:spTree>
    <p:extLst>
      <p:ext uri="{BB962C8B-B14F-4D97-AF65-F5344CB8AC3E}">
        <p14:creationId xmlns:p14="http://schemas.microsoft.com/office/powerpoint/2010/main" val="3360776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declining</a:t>
            </a:r>
          </a:p>
        </p:txBody>
      </p:sp>
      <p:sp>
        <p:nvSpPr>
          <p:cNvPr id="4" name="Slide Number Placeholder 3"/>
          <p:cNvSpPr>
            <a:spLocks noGrp="1"/>
          </p:cNvSpPr>
          <p:nvPr>
            <p:ph type="sldNum" sz="quarter" idx="10"/>
          </p:nvPr>
        </p:nvSpPr>
        <p:spPr/>
        <p:txBody>
          <a:bodyPr/>
          <a:lstStyle/>
          <a:p>
            <a:fld id="{A44F3800-7ED7-CA43-A738-4E248A53C39C}" type="slidenum">
              <a:rPr lang="en-US" smtClean="0"/>
              <a:t>13</a:t>
            </a:fld>
            <a:endParaRPr lang="en-US"/>
          </a:p>
        </p:txBody>
      </p:sp>
    </p:spTree>
    <p:extLst>
      <p:ext uri="{BB962C8B-B14F-4D97-AF65-F5344CB8AC3E}">
        <p14:creationId xmlns:p14="http://schemas.microsoft.com/office/powerpoint/2010/main" val="85978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they</a:t>
            </a:r>
            <a:r>
              <a:rPr lang="en-US" baseline="0" dirty="0"/>
              <a:t> grow</a:t>
            </a:r>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14</a:t>
            </a:fld>
            <a:endParaRPr lang="en-US"/>
          </a:p>
        </p:txBody>
      </p:sp>
    </p:spTree>
    <p:extLst>
      <p:ext uri="{BB962C8B-B14F-4D97-AF65-F5344CB8AC3E}">
        <p14:creationId xmlns:p14="http://schemas.microsoft.com/office/powerpoint/2010/main" val="299867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their cohort dies out.</a:t>
            </a:r>
          </a:p>
          <a:p>
            <a:endParaRPr lang="en-US" dirty="0"/>
          </a:p>
          <a:p>
            <a:endParaRPr lang="en-US" dirty="0"/>
          </a:p>
          <a:p>
            <a:endParaRPr lang="en-US" altLang="en-US" dirty="0">
              <a:latin typeface="Times New Roman" panose="02020603050405020304" pitchFamily="18" charset="0"/>
              <a:ea typeface="ＭＳ Ｐゴシック" panose="020B0600070205080204" pitchFamily="34" charset="-128"/>
            </a:endParaRPr>
          </a:p>
          <a:p>
            <a:r>
              <a:rPr lang="en-US" b="1" dirty="0"/>
              <a:t>Break For Questions ?</a:t>
            </a:r>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15</a:t>
            </a:fld>
            <a:endParaRPr lang="en-US"/>
          </a:p>
        </p:txBody>
      </p:sp>
    </p:spTree>
    <p:extLst>
      <p:ext uri="{BB962C8B-B14F-4D97-AF65-F5344CB8AC3E}">
        <p14:creationId xmlns:p14="http://schemas.microsoft.com/office/powerpoint/2010/main" val="1309490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a:t>
            </a:r>
            <a:r>
              <a:rPr lang="mr-IN" baseline="0" dirty="0"/>
              <a:t>…</a:t>
            </a:r>
            <a:r>
              <a:rPr lang="en-AU" baseline="0" dirty="0"/>
              <a:t>.  </a:t>
            </a:r>
            <a:r>
              <a:rPr lang="en-US" baseline="0" dirty="0"/>
              <a:t>biomass by age. We see that in each life cycle cohort biomass (total weight) peaks and then declines through life cycle of every species.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Cohorts start in large numbers when they are individually very small.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Eventually they become individually big but by then their numbers have decline to very low levels.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Some time between those extremes in each population there is an age and size at which a cohort reaches its peak biomass.</a:t>
            </a:r>
          </a:p>
          <a:p>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16</a:t>
            </a:fld>
            <a:endParaRPr lang="en-US"/>
          </a:p>
        </p:txBody>
      </p:sp>
    </p:spTree>
    <p:extLst>
      <p:ext uri="{BB962C8B-B14F-4D97-AF65-F5344CB8AC3E}">
        <p14:creationId xmlns:p14="http://schemas.microsoft.com/office/powerpoint/2010/main" val="258593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at least the 1880s the size at which a cohort reaches its peak has been called L-opt - the optimum size for catching fish so growth potential is not wasted</a:t>
            </a:r>
          </a:p>
          <a:p>
            <a:endParaRPr lang="en-US" dirty="0"/>
          </a:p>
          <a:p>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17</a:t>
            </a:fld>
            <a:endParaRPr lang="en-US"/>
          </a:p>
        </p:txBody>
      </p:sp>
    </p:spTree>
    <p:extLst>
      <p:ext uri="{BB962C8B-B14F-4D97-AF65-F5344CB8AC3E}">
        <p14:creationId xmlns:p14="http://schemas.microsoft.com/office/powerpoint/2010/main" val="218779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L-opt must follow soon after maturation, because when energy starts being put into reproduction growth slows and the rate of natural mortality starts reducing the total biomass of each cohort.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44F3800-7ED7-CA43-A738-4E248A53C39C}" type="slidenum">
              <a:rPr lang="en-US" smtClean="0"/>
              <a:t>18</a:t>
            </a:fld>
            <a:endParaRPr lang="en-US"/>
          </a:p>
        </p:txBody>
      </p:sp>
    </p:spTree>
    <p:extLst>
      <p:ext uri="{BB962C8B-B14F-4D97-AF65-F5344CB8AC3E}">
        <p14:creationId xmlns:p14="http://schemas.microsoft.com/office/powerpoint/2010/main" val="573997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Energy cannot be used twice, for fast growth and reproduction. As energy  is diverted into cumulative reproductive output (or spawning potential shown here in blue) the processes of mortality inevitably overcome the slowing rate of growth.</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classic growth and decay curve, K-being the rate of growth &amp; M being the rate of decay. So the timing of L-opt in each life cycle is determined by </a:t>
            </a:r>
            <a:r>
              <a:rPr lang="en-AU" sz="1200" kern="1200" dirty="0">
                <a:solidFill>
                  <a:schemeClr val="tx1"/>
                </a:solidFill>
                <a:effectLst/>
                <a:latin typeface="+mn-lt"/>
                <a:ea typeface="+mn-ea"/>
                <a:cs typeface="+mn-cs"/>
              </a:rPr>
              <a:t>…. The ratio of M and K</a:t>
            </a:r>
          </a:p>
          <a:p>
            <a:endParaRPr lang="en-US" dirty="0"/>
          </a:p>
          <a:p>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19</a:t>
            </a:fld>
            <a:endParaRPr lang="en-US"/>
          </a:p>
        </p:txBody>
      </p:sp>
    </p:spTree>
    <p:extLst>
      <p:ext uri="{BB962C8B-B14F-4D97-AF65-F5344CB8AC3E}">
        <p14:creationId xmlns:p14="http://schemas.microsoft.com/office/powerpoint/2010/main" val="1494911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SPR and Stock &amp; Recruitment Relationships </a:t>
            </a:r>
            <a:endParaRPr lang="en-US" dirty="0"/>
          </a:p>
        </p:txBody>
      </p:sp>
      <p:sp>
        <p:nvSpPr>
          <p:cNvPr id="4" name="Slide Number Placeholder 3"/>
          <p:cNvSpPr>
            <a:spLocks noGrp="1"/>
          </p:cNvSpPr>
          <p:nvPr>
            <p:ph type="sldNum" sz="quarter" idx="5"/>
          </p:nvPr>
        </p:nvSpPr>
        <p:spPr/>
        <p:txBody>
          <a:bodyPr/>
          <a:lstStyle/>
          <a:p>
            <a:fld id="{A44F3800-7ED7-CA43-A738-4E248A53C39C}" type="slidenum">
              <a:rPr lang="en-US" smtClean="0"/>
              <a:t>20</a:t>
            </a:fld>
            <a:endParaRPr lang="en-US"/>
          </a:p>
        </p:txBody>
      </p:sp>
    </p:spTree>
    <p:extLst>
      <p:ext uri="{BB962C8B-B14F-4D97-AF65-F5344CB8AC3E}">
        <p14:creationId xmlns:p14="http://schemas.microsoft.com/office/powerpoint/2010/main" val="419663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concept of:</a:t>
            </a:r>
          </a:p>
          <a:p>
            <a:r>
              <a:rPr lang="en-US" b="1" dirty="0"/>
              <a:t>Spawning Potential Ratio (SPR)</a:t>
            </a:r>
          </a:p>
        </p:txBody>
      </p:sp>
      <p:sp>
        <p:nvSpPr>
          <p:cNvPr id="4" name="Slide Number Placeholder 3"/>
          <p:cNvSpPr>
            <a:spLocks noGrp="1"/>
          </p:cNvSpPr>
          <p:nvPr>
            <p:ph type="sldNum" sz="quarter" idx="5"/>
          </p:nvPr>
        </p:nvSpPr>
        <p:spPr/>
        <p:txBody>
          <a:bodyPr/>
          <a:lstStyle/>
          <a:p>
            <a:fld id="{A44F3800-7ED7-CA43-A738-4E248A53C39C}" type="slidenum">
              <a:rPr lang="en-US" smtClean="0"/>
              <a:t>21</a:t>
            </a:fld>
            <a:endParaRPr lang="en-US" dirty="0"/>
          </a:p>
        </p:txBody>
      </p:sp>
    </p:spTree>
    <p:extLst>
      <p:ext uri="{BB962C8B-B14F-4D97-AF65-F5344CB8AC3E}">
        <p14:creationId xmlns:p14="http://schemas.microsoft.com/office/powerpoint/2010/main" val="214446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Introduction to the Concept of Life History Parameters &amp; Life History Ratios (LHR)</a:t>
            </a:r>
          </a:p>
          <a:p>
            <a:endParaRPr lang="en-US" sz="1200" b="1" dirty="0"/>
          </a:p>
          <a:p>
            <a:r>
              <a:rPr lang="en-US" sz="1200" b="0" dirty="0"/>
              <a:t>In this section we want people to understand the concept of the basic life history parameters used to describe the elements of a animals life cycle or life history: growth, reproduction and longevity, which the LBSPR  uses in the form of ratios. Dividing one parameter by another to compute Life History Ratios (LHR). </a:t>
            </a:r>
            <a:endParaRPr lang="en-US" b="0" dirty="0"/>
          </a:p>
        </p:txBody>
      </p:sp>
      <p:sp>
        <p:nvSpPr>
          <p:cNvPr id="4" name="Slide Number Placeholder 3"/>
          <p:cNvSpPr>
            <a:spLocks noGrp="1"/>
          </p:cNvSpPr>
          <p:nvPr>
            <p:ph type="sldNum" sz="quarter" idx="5"/>
          </p:nvPr>
        </p:nvSpPr>
        <p:spPr/>
        <p:txBody>
          <a:bodyPr/>
          <a:lstStyle/>
          <a:p>
            <a:fld id="{A44F3800-7ED7-CA43-A738-4E248A53C39C}" type="slidenum">
              <a:rPr lang="en-US" smtClean="0"/>
              <a:t>2</a:t>
            </a:fld>
            <a:endParaRPr lang="en-US"/>
          </a:p>
        </p:txBody>
      </p:sp>
    </p:spTree>
    <p:extLst>
      <p:ext uri="{BB962C8B-B14F-4D97-AF65-F5344CB8AC3E}">
        <p14:creationId xmlns:p14="http://schemas.microsoft.com/office/powerpoint/2010/main" val="3725365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924B3BCA-E2CE-5445-BC97-86F98C71E457}"/>
              </a:ext>
            </a:extLst>
          </p:cNvPr>
          <p:cNvSpPr>
            <a:spLocks noGrp="1" noRot="1" noChangeAspect="1" noTextEdit="1"/>
          </p:cNvSpPr>
          <p:nvPr>
            <p:ph type="sldImg"/>
          </p:nvPr>
        </p:nvSpPr>
        <p:spPr>
          <a:ln/>
        </p:spPr>
      </p:sp>
      <p:sp>
        <p:nvSpPr>
          <p:cNvPr id="68610" name="Notes Placeholder 2">
            <a:extLst>
              <a:ext uri="{FF2B5EF4-FFF2-40B4-BE49-F238E27FC236}">
                <a16:creationId xmlns:a16="http://schemas.microsoft.com/office/drawing/2014/main" id="{4E4F3502-4F70-924A-A53F-F1D1CECFC1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200" b="0" dirty="0">
                <a:latin typeface="Calibri" panose="020F0502020204030204" pitchFamily="34" charset="0"/>
              </a:rPr>
              <a:t>International Reference Points for SPR well established in the literature and recognized by international legal jurisdictions.</a:t>
            </a:r>
            <a:endParaRPr lang="en-AU" altLang="en-US" dirty="0">
              <a:latin typeface="Times New Roman" panose="02020603050405020304" pitchFamily="18" charset="0"/>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id="{8E72D540-DC93-8F4C-B06B-935AFDFCD4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17E3CF6-B0BF-D144-AD82-AAADAB5E2C3A}" type="slidenum">
              <a:rPr lang="en-US" altLang="en-US" sz="1200">
                <a:latin typeface="Calibri" panose="020F0502020204030204" pitchFamily="34" charset="0"/>
              </a:rPr>
              <a:pPr/>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719698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Graphical Analogy of the goldfish bowl.</a:t>
            </a:r>
          </a:p>
          <a:p>
            <a:endParaRPr lang="en-US" b="1" u="none" dirty="0"/>
          </a:p>
          <a:p>
            <a:r>
              <a:rPr lang="en-US" dirty="0"/>
              <a:t>1.Without fishing 700 eggs produced by the captive population</a:t>
            </a:r>
          </a:p>
        </p:txBody>
      </p:sp>
      <p:sp>
        <p:nvSpPr>
          <p:cNvPr id="4" name="Slide Number Placeholder 3"/>
          <p:cNvSpPr>
            <a:spLocks noGrp="1"/>
          </p:cNvSpPr>
          <p:nvPr>
            <p:ph type="sldNum" sz="quarter" idx="5"/>
          </p:nvPr>
        </p:nvSpPr>
        <p:spPr/>
        <p:txBody>
          <a:bodyPr/>
          <a:lstStyle/>
          <a:p>
            <a:fld id="{A44F3800-7ED7-CA43-A738-4E248A53C39C}" type="slidenum">
              <a:rPr lang="en-US" smtClean="0"/>
              <a:t>23</a:t>
            </a:fld>
            <a:endParaRPr lang="en-US" dirty="0"/>
          </a:p>
        </p:txBody>
      </p:sp>
    </p:spTree>
    <p:extLst>
      <p:ext uri="{BB962C8B-B14F-4D97-AF65-F5344CB8AC3E}">
        <p14:creationId xmlns:p14="http://schemas.microsoft.com/office/powerpoint/2010/main" val="1006946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Analogy of the goldfish bowl.</a:t>
            </a:r>
          </a:p>
          <a:p>
            <a:endParaRPr lang="en-US" b="1" dirty="0"/>
          </a:p>
          <a:p>
            <a:r>
              <a:rPr lang="en-US" dirty="0"/>
              <a:t>2.With fishing population reduced so only 400 eggs produced by the captive population</a:t>
            </a:r>
          </a:p>
          <a:p>
            <a:endParaRPr lang="en-US" dirty="0"/>
          </a:p>
        </p:txBody>
      </p:sp>
      <p:sp>
        <p:nvSpPr>
          <p:cNvPr id="4" name="Slide Number Placeholder 3"/>
          <p:cNvSpPr>
            <a:spLocks noGrp="1"/>
          </p:cNvSpPr>
          <p:nvPr>
            <p:ph type="sldNum" sz="quarter" idx="5"/>
          </p:nvPr>
        </p:nvSpPr>
        <p:spPr/>
        <p:txBody>
          <a:bodyPr/>
          <a:lstStyle/>
          <a:p>
            <a:fld id="{A44F3800-7ED7-CA43-A738-4E248A53C39C}" type="slidenum">
              <a:rPr lang="en-US" smtClean="0"/>
              <a:t>24</a:t>
            </a:fld>
            <a:endParaRPr lang="en-US" dirty="0"/>
          </a:p>
        </p:txBody>
      </p:sp>
    </p:spTree>
    <p:extLst>
      <p:ext uri="{BB962C8B-B14F-4D97-AF65-F5344CB8AC3E}">
        <p14:creationId xmlns:p14="http://schemas.microsoft.com/office/powerpoint/2010/main" val="281519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Analogy of the goldfish bowl.</a:t>
            </a:r>
          </a:p>
          <a:p>
            <a:endParaRPr lang="en-US" b="1" dirty="0"/>
          </a:p>
          <a:p>
            <a:r>
              <a:rPr lang="en-US" dirty="0"/>
              <a:t>3. Estimation of SPR = Fished Reproductive potential (400 eggs) / Unfished Reproductive potential (700 eggs )</a:t>
            </a:r>
          </a:p>
          <a:p>
            <a:r>
              <a:rPr lang="en-US" dirty="0"/>
              <a:t>400/700 = 0.57 or 57% SPR</a:t>
            </a:r>
          </a:p>
          <a:p>
            <a:endParaRPr lang="en-US" dirty="0"/>
          </a:p>
        </p:txBody>
      </p:sp>
      <p:sp>
        <p:nvSpPr>
          <p:cNvPr id="4" name="Slide Number Placeholder 3"/>
          <p:cNvSpPr>
            <a:spLocks noGrp="1"/>
          </p:cNvSpPr>
          <p:nvPr>
            <p:ph type="sldNum" sz="quarter" idx="5"/>
          </p:nvPr>
        </p:nvSpPr>
        <p:spPr/>
        <p:txBody>
          <a:bodyPr/>
          <a:lstStyle/>
          <a:p>
            <a:fld id="{A44F3800-7ED7-CA43-A738-4E248A53C39C}" type="slidenum">
              <a:rPr lang="en-US" smtClean="0"/>
              <a:t>25</a:t>
            </a:fld>
            <a:endParaRPr lang="en-US" dirty="0"/>
          </a:p>
        </p:txBody>
      </p:sp>
    </p:spTree>
    <p:extLst>
      <p:ext uri="{BB962C8B-B14F-4D97-AF65-F5344CB8AC3E}">
        <p14:creationId xmlns:p14="http://schemas.microsoft.com/office/powerpoint/2010/main" val="931537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79841EC2-BDD8-FF4E-81CA-5B98CA51F237}"/>
              </a:ext>
            </a:extLst>
          </p:cNvPr>
          <p:cNvSpPr>
            <a:spLocks noGrp="1" noRot="1" noChangeAspect="1"/>
          </p:cNvSpPr>
          <p:nvPr>
            <p:ph type="sldImg"/>
          </p:nvPr>
        </p:nvSpPr>
        <p:spPr>
          <a:ln/>
        </p:spPr>
      </p:sp>
      <p:sp>
        <p:nvSpPr>
          <p:cNvPr id="70658" name="Notes Placeholder 2">
            <a:extLst>
              <a:ext uri="{FF2B5EF4-FFF2-40B4-BE49-F238E27FC236}">
                <a16:creationId xmlns:a16="http://schemas.microsoft.com/office/drawing/2014/main" id="{4A5F971D-EE3B-5F4A-8BC6-3AD126870B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Plain English explanation of the concept of Spawning Potential Ratio or Spawning Per Recruit (SPR) with this analogy to the Human Reproductive Index (HRI</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Which is simply the average number of children surviving to adulthood per human couple</a:t>
            </a:r>
          </a:p>
          <a:p>
            <a:r>
              <a:rPr lang="en-US" altLang="en-US" dirty="0">
                <a:latin typeface="Times New Roman" panose="02020603050405020304" pitchFamily="18" charset="0"/>
                <a:ea typeface="ＭＳ Ｐゴシック" panose="020B0600070205080204" pitchFamily="34" charset="-128"/>
              </a:rPr>
              <a:t>If each couple has 2.1 surviving to adulthood a population replaces itself and sustains itself without growth.</a:t>
            </a:r>
          </a:p>
          <a:p>
            <a:r>
              <a:rPr lang="en-US" altLang="en-US" dirty="0">
                <a:latin typeface="Times New Roman" panose="02020603050405020304" pitchFamily="18" charset="0"/>
                <a:ea typeface="ＭＳ Ｐゴシック" panose="020B0600070205080204" pitchFamily="34" charset="-128"/>
              </a:rPr>
              <a:t>This is the Replacement Level for human populations, above this rate populations grow below 2.1 children per couple human populations fall.</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The concept of the Human Reproductive Index is analogous to the the concept for marine species of the rate of SPR.</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Returning to distinction between SPR &amp; Biomass indicators. A small island with a small population like Fiji can have high HRI and a rapidly growing population , while a huge country like China can have a massive population and low HRI so that its population is declining.</a:t>
            </a:r>
          </a:p>
        </p:txBody>
      </p:sp>
      <p:sp>
        <p:nvSpPr>
          <p:cNvPr id="70659" name="Slide Number Placeholder 3">
            <a:extLst>
              <a:ext uri="{FF2B5EF4-FFF2-40B4-BE49-F238E27FC236}">
                <a16:creationId xmlns:a16="http://schemas.microsoft.com/office/drawing/2014/main" id="{ACDA24B4-5CE3-334B-AFD9-57202662B9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433660-D11A-7648-ACF2-7B8DFAF5288C}" type="slidenum">
              <a:rPr lang="en-AU" altLang="en-US" sz="1200"/>
              <a:pPr/>
              <a:t>26</a:t>
            </a:fld>
            <a:endParaRPr lang="en-AU" altLang="en-US" sz="1200" dirty="0"/>
          </a:p>
        </p:txBody>
      </p:sp>
    </p:spTree>
    <p:extLst>
      <p:ext uri="{BB962C8B-B14F-4D97-AF65-F5344CB8AC3E}">
        <p14:creationId xmlns:p14="http://schemas.microsoft.com/office/powerpoint/2010/main" val="2288702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ACDAC120-0B14-0F4B-A785-349D85E70096}"/>
              </a:ext>
            </a:extLst>
          </p:cNvPr>
          <p:cNvSpPr>
            <a:spLocks noGrp="1" noRot="1" noChangeAspect="1"/>
          </p:cNvSpPr>
          <p:nvPr>
            <p:ph type="sldImg"/>
          </p:nvPr>
        </p:nvSpPr>
        <p:spPr>
          <a:ln/>
        </p:spPr>
      </p:sp>
      <p:sp>
        <p:nvSpPr>
          <p:cNvPr id="72706" name="Notes Placeholder 2">
            <a:extLst>
              <a:ext uri="{FF2B5EF4-FFF2-40B4-BE49-F238E27FC236}">
                <a16:creationId xmlns:a16="http://schemas.microsoft.com/office/drawing/2014/main" id="{57C19CD1-CCC6-B441-810E-DF8C4036F3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With marine populations the equivalent concept to HRI is SPR.</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With marine species, unfished populations live out their natural life span and complete  100% of their natural potential for spawning = 100% SPR</a:t>
            </a:r>
          </a:p>
          <a:p>
            <a:r>
              <a:rPr lang="en-US" altLang="en-US" dirty="0">
                <a:latin typeface="Times New Roman" panose="02020603050405020304" pitchFamily="18" charset="0"/>
                <a:ea typeface="ＭＳ Ｐゴシック" panose="020B0600070205080204" pitchFamily="34" charset="-128"/>
              </a:rPr>
              <a:t>Fishing reduces the average life span in the population (fish get caught) reducing the natural potential for Spawning i.e. &lt;100%SPR</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International research suggests that 20%  is generally the Replacement Level for most marine species – equivalent to 2.1 children per couple</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If on average stocks are allowed less Spawning than the Replacement Level (20% SPR) their biomass and eventually recruitment will decline. </a:t>
            </a:r>
          </a:p>
          <a:p>
            <a:r>
              <a:rPr lang="en-US" altLang="en-US" dirty="0">
                <a:latin typeface="Times New Roman" panose="02020603050405020304" pitchFamily="18" charset="0"/>
                <a:ea typeface="ＭＳ Ｐゴシック" panose="020B0600070205080204" pitchFamily="34" charset="-128"/>
              </a:rPr>
              <a:t>Allowed more spawning than this and most species should be able to rebuild towards equilibrium with carrying-capacity. </a:t>
            </a:r>
          </a:p>
          <a:p>
            <a:endParaRPr lang="en-US" altLang="en-US" dirty="0">
              <a:latin typeface="Times New Roman" panose="02020603050405020304" pitchFamily="18" charset="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068E7559-1A7A-3049-9EDB-30A445E168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C362AF-22C6-4347-9406-7EBAE90A489F}" type="slidenum">
              <a:rPr lang="en-AU" altLang="en-US" sz="1200"/>
              <a:pPr/>
              <a:t>27</a:t>
            </a:fld>
            <a:endParaRPr lang="en-AU" altLang="en-US" sz="1200" dirty="0"/>
          </a:p>
        </p:txBody>
      </p:sp>
    </p:spTree>
    <p:extLst>
      <p:ext uri="{BB962C8B-B14F-4D97-AF65-F5344CB8AC3E}">
        <p14:creationId xmlns:p14="http://schemas.microsoft.com/office/powerpoint/2010/main" val="4204211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International Reference Points for Spawning Potential</a:t>
            </a:r>
          </a:p>
          <a:p>
            <a:endParaRPr lang="en-US" b="1" dirty="0"/>
          </a:p>
          <a:p>
            <a:r>
              <a:rPr lang="en-US" dirty="0"/>
              <a:t>Target Reference Point: Maximum Economic Yield:</a:t>
            </a:r>
          </a:p>
          <a:p>
            <a:pPr lvl="1"/>
            <a:r>
              <a:rPr lang="en-US" dirty="0"/>
              <a:t>High catch rates, optimal body size, optimal production</a:t>
            </a:r>
          </a:p>
          <a:p>
            <a:pPr lvl="1"/>
            <a:r>
              <a:rPr lang="en-US" dirty="0"/>
              <a:t>50% Spawning Potential</a:t>
            </a:r>
          </a:p>
          <a:p>
            <a:r>
              <a:rPr lang="en-US" dirty="0"/>
              <a:t>Target Reference Point: Maximum Sustainable Yield:</a:t>
            </a:r>
          </a:p>
          <a:p>
            <a:pPr lvl="1"/>
            <a:r>
              <a:rPr lang="en-US" dirty="0"/>
              <a:t>Sub-optimal catch rates, sub-optimal body size, maximum catch</a:t>
            </a:r>
          </a:p>
          <a:p>
            <a:pPr lvl="1"/>
            <a:r>
              <a:rPr lang="en-US" dirty="0"/>
              <a:t>30% Spawning Potential</a:t>
            </a:r>
          </a:p>
          <a:p>
            <a:r>
              <a:rPr lang="en-US" dirty="0"/>
              <a:t>Limit Reference Point: Potential Impairment of Recruitment </a:t>
            </a:r>
          </a:p>
          <a:p>
            <a:pPr marL="0" indent="0">
              <a:buNone/>
            </a:pPr>
            <a:r>
              <a:rPr lang="en-US" dirty="0"/>
              <a:t>	Low catch rates, low body size &amp; declining catch</a:t>
            </a:r>
          </a:p>
          <a:p>
            <a:pPr lvl="1"/>
            <a:r>
              <a:rPr lang="en-US" dirty="0"/>
              <a:t>20% Spawning Potential</a:t>
            </a:r>
          </a:p>
          <a:p>
            <a:pPr lvl="1"/>
            <a:endParaRPr lang="en-US" dirty="0"/>
          </a:p>
          <a:p>
            <a:pPr lvl="1" algn="l"/>
            <a:r>
              <a:rPr lang="en-US" b="1" dirty="0"/>
              <a:t>Break For Questions ?</a:t>
            </a:r>
          </a:p>
          <a:p>
            <a:endParaRPr lang="en-US" dirty="0"/>
          </a:p>
        </p:txBody>
      </p:sp>
      <p:sp>
        <p:nvSpPr>
          <p:cNvPr id="4" name="Slide Number Placeholder 3"/>
          <p:cNvSpPr>
            <a:spLocks noGrp="1"/>
          </p:cNvSpPr>
          <p:nvPr>
            <p:ph type="sldNum" sz="quarter" idx="10"/>
          </p:nvPr>
        </p:nvSpPr>
        <p:spPr/>
        <p:txBody>
          <a:bodyPr/>
          <a:lstStyle/>
          <a:p>
            <a:fld id="{1E49E076-9483-824A-B5AE-221E7ADEBD1B}" type="slidenum">
              <a:rPr lang="en-US" smtClean="0"/>
              <a:t>28</a:t>
            </a:fld>
            <a:endParaRPr lang="en-US"/>
          </a:p>
        </p:txBody>
      </p:sp>
    </p:spTree>
    <p:extLst>
      <p:ext uri="{BB962C8B-B14F-4D97-AF65-F5344CB8AC3E}">
        <p14:creationId xmlns:p14="http://schemas.microsoft.com/office/powerpoint/2010/main" val="2249886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idealized relationship between adult stock on x-axis &amp; the young fish they expected to produce for future recruitment to the fish stock (recruitment)  is shown on the Y-axis.</a:t>
            </a:r>
          </a:p>
          <a:p>
            <a:r>
              <a:rPr lang="en-US" dirty="0"/>
              <a:t>The units on both axis are arbitrary, this is just an illustrative figure showing  a commonly assumed form </a:t>
            </a:r>
            <a:r>
              <a:rPr lang="en-US" dirty="0" err="1"/>
              <a:t>ro</a:t>
            </a:r>
            <a:r>
              <a:rPr lang="en-US" dirty="0"/>
              <a:t> relationship between stock (x-axis ) and recruitment (y-axis)</a:t>
            </a:r>
          </a:p>
        </p:txBody>
      </p:sp>
      <p:sp>
        <p:nvSpPr>
          <p:cNvPr id="4" name="Slide Number Placeholder 3"/>
          <p:cNvSpPr>
            <a:spLocks noGrp="1"/>
          </p:cNvSpPr>
          <p:nvPr>
            <p:ph type="sldNum" sz="quarter" idx="5"/>
          </p:nvPr>
        </p:nvSpPr>
        <p:spPr/>
        <p:txBody>
          <a:bodyPr/>
          <a:lstStyle/>
          <a:p>
            <a:fld id="{A44F3800-7ED7-CA43-A738-4E248A53C39C}" type="slidenum">
              <a:rPr lang="en-US" smtClean="0"/>
              <a:t>29</a:t>
            </a:fld>
            <a:endParaRPr lang="en-US"/>
          </a:p>
        </p:txBody>
      </p:sp>
    </p:spTree>
    <p:extLst>
      <p:ext uri="{BB962C8B-B14F-4D97-AF65-F5344CB8AC3E}">
        <p14:creationId xmlns:p14="http://schemas.microsoft.com/office/powerpoint/2010/main" val="995201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SPR in the virgin unfished population producing maximum recruitment</a:t>
            </a:r>
          </a:p>
        </p:txBody>
      </p:sp>
      <p:sp>
        <p:nvSpPr>
          <p:cNvPr id="4" name="Slide Number Placeholder 3"/>
          <p:cNvSpPr>
            <a:spLocks noGrp="1"/>
          </p:cNvSpPr>
          <p:nvPr>
            <p:ph type="sldNum" sz="quarter" idx="5"/>
          </p:nvPr>
        </p:nvSpPr>
        <p:spPr/>
        <p:txBody>
          <a:bodyPr/>
          <a:lstStyle/>
          <a:p>
            <a:fld id="{A44F3800-7ED7-CA43-A738-4E248A53C39C}" type="slidenum">
              <a:rPr lang="en-US" smtClean="0"/>
              <a:t>30</a:t>
            </a:fld>
            <a:endParaRPr lang="en-US"/>
          </a:p>
        </p:txBody>
      </p:sp>
    </p:spTree>
    <p:extLst>
      <p:ext uri="{BB962C8B-B14F-4D97-AF65-F5344CB8AC3E}">
        <p14:creationId xmlns:p14="http://schemas.microsoft.com/office/powerpoint/2010/main" val="2299715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20% SPR  - the replacement level of SPR and inflexion point is expected below which recruitment is expected to decline. </a:t>
            </a:r>
          </a:p>
        </p:txBody>
      </p:sp>
      <p:sp>
        <p:nvSpPr>
          <p:cNvPr id="4" name="Slide Number Placeholder 3"/>
          <p:cNvSpPr>
            <a:spLocks noGrp="1"/>
          </p:cNvSpPr>
          <p:nvPr>
            <p:ph type="sldNum" sz="quarter" idx="5"/>
          </p:nvPr>
        </p:nvSpPr>
        <p:spPr/>
        <p:txBody>
          <a:bodyPr/>
          <a:lstStyle/>
          <a:p>
            <a:fld id="{A44F3800-7ED7-CA43-A738-4E248A53C39C}" type="slidenum">
              <a:rPr lang="en-US" smtClean="0"/>
              <a:t>31</a:t>
            </a:fld>
            <a:endParaRPr lang="en-US"/>
          </a:p>
        </p:txBody>
      </p:sp>
    </p:spTree>
    <p:extLst>
      <p:ext uri="{BB962C8B-B14F-4D97-AF65-F5344CB8AC3E}">
        <p14:creationId xmlns:p14="http://schemas.microsoft.com/office/powerpoint/2010/main" val="249242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Fisheries biologists and stock assessments tend to assume every fish population is unique, and obsess about their individual life history parameters which we use to define how they grow, reproduce and the rate at which they die -off.</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Starting here with the process of growth which we commonly describe with the three von </a:t>
            </a:r>
            <a:r>
              <a:rPr lang="en-US" baseline="0" dirty="0" err="1"/>
              <a:t>Bertalanffy</a:t>
            </a:r>
            <a:r>
              <a:rPr lang="en-US" baseline="0" dirty="0"/>
              <a:t> growth parameters.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000000"/>
                </a:solidFill>
                <a:latin typeface="Lucida Grande"/>
                <a:ea typeface="Lucida Grande"/>
                <a:cs typeface="Lucida Grande"/>
              </a:rPr>
              <a:t>T-zero </a:t>
            </a:r>
            <a:r>
              <a:rPr lang="mr-IN" sz="1200" b="1" baseline="0" dirty="0">
                <a:solidFill>
                  <a:srgbClr val="000000"/>
                </a:solidFill>
                <a:latin typeface="Lucida Grande"/>
                <a:ea typeface="Lucida Grande"/>
                <a:cs typeface="Lucida Grande"/>
              </a:rPr>
              <a:t>–</a:t>
            </a:r>
            <a:r>
              <a:rPr lang="en-US" sz="1200" b="0" baseline="0" dirty="0">
                <a:solidFill>
                  <a:srgbClr val="000000"/>
                </a:solidFill>
                <a:latin typeface="Lucida Grande"/>
                <a:ea typeface="Lucida Grande"/>
                <a:cs typeface="Lucida Grande"/>
              </a:rPr>
              <a:t>the age at zero size.</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Lucida Grande"/>
                <a:ea typeface="Lucida Grande"/>
                <a:cs typeface="Lucida Grande"/>
              </a:rPr>
              <a:t>L</a:t>
            </a:r>
            <a:r>
              <a:rPr lang="en-US" sz="1200" b="1" baseline="-25000" dirty="0">
                <a:solidFill>
                  <a:srgbClr val="000000"/>
                </a:solidFill>
                <a:latin typeface="Lucida Grande"/>
                <a:ea typeface="Lucida Grande"/>
                <a:cs typeface="Lucida Grande"/>
              </a:rPr>
              <a:t>∞</a:t>
            </a:r>
            <a:r>
              <a:rPr lang="en-US" sz="1200" b="1" baseline="-25000" dirty="0">
                <a:solidFill>
                  <a:schemeClr val="tx1"/>
                </a:solidFill>
                <a:latin typeface="+mn-lt"/>
                <a:ea typeface="+mn-ea"/>
                <a:cs typeface="+mn-cs"/>
              </a:rPr>
              <a:t> </a:t>
            </a:r>
            <a:r>
              <a:rPr lang="en-US" baseline="0" dirty="0"/>
              <a:t> - the asymptotic size individuals would obtain if they grew forever,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K</a:t>
            </a:r>
            <a:r>
              <a:rPr lang="en-US" baseline="0" dirty="0"/>
              <a:t> </a:t>
            </a:r>
            <a:r>
              <a:rPr lang="mr-IN" baseline="0" dirty="0"/>
              <a:t>–</a:t>
            </a:r>
            <a:r>
              <a:rPr lang="en-US" baseline="0" dirty="0"/>
              <a:t> </a:t>
            </a:r>
            <a:r>
              <a:rPr lang="en-US" sz="1200" kern="1200" dirty="0">
                <a:solidFill>
                  <a:schemeClr val="tx1"/>
                </a:solidFill>
                <a:effectLst/>
                <a:latin typeface="+mn-lt"/>
                <a:ea typeface="+mn-ea"/>
                <a:cs typeface="+mn-cs"/>
              </a:rPr>
              <a:t>the instantaneous annualized rate of</a:t>
            </a:r>
            <a:r>
              <a:rPr lang="en-US" sz="1200" kern="1200" baseline="0" dirty="0">
                <a:solidFill>
                  <a:schemeClr val="tx1"/>
                </a:solidFill>
                <a:effectLst/>
                <a:latin typeface="+mn-lt"/>
                <a:ea typeface="+mn-ea"/>
                <a:cs typeface="+mn-cs"/>
              </a:rPr>
              <a:t> growth from T-zero towards </a:t>
            </a:r>
            <a:r>
              <a:rPr lang="en-US" sz="1200" kern="1200" dirty="0">
                <a:solidFill>
                  <a:schemeClr val="tx1"/>
                </a:solidFill>
                <a:effectLst/>
                <a:latin typeface="+mn-lt"/>
                <a:ea typeface="+mn-ea"/>
                <a:cs typeface="+mn-cs"/>
              </a:rPr>
              <a:t>asymptotic</a:t>
            </a:r>
            <a:r>
              <a:rPr lang="en-US" sz="1200" kern="1200" baseline="0" dirty="0">
                <a:solidFill>
                  <a:schemeClr val="tx1"/>
                </a:solidFill>
                <a:effectLst/>
                <a:latin typeface="+mn-lt"/>
                <a:ea typeface="+mn-ea"/>
                <a:cs typeface="+mn-cs"/>
              </a:rPr>
              <a:t> size </a:t>
            </a:r>
            <a:r>
              <a:rPr lang="en-US" sz="1200" b="1" dirty="0">
                <a:solidFill>
                  <a:srgbClr val="000000"/>
                </a:solidFill>
                <a:latin typeface="Lucida Grande"/>
                <a:ea typeface="Lucida Grande"/>
                <a:cs typeface="Lucida Grande"/>
              </a:rPr>
              <a:t>L</a:t>
            </a:r>
            <a:r>
              <a:rPr lang="en-US" sz="1200" b="1" baseline="-25000" dirty="0">
                <a:solidFill>
                  <a:srgbClr val="000000"/>
                </a:solidFill>
                <a:latin typeface="Lucida Grande"/>
                <a:ea typeface="Lucida Grande"/>
                <a:cs typeface="Lucida Grande"/>
              </a:rPr>
              <a:t>∞</a:t>
            </a:r>
            <a:r>
              <a:rPr lang="en-US" sz="1200" b="1" baseline="-25000" dirty="0">
                <a:solidFill>
                  <a:schemeClr val="tx1"/>
                </a:solidFill>
                <a:latin typeface="+mn-lt"/>
                <a:ea typeface="+mn-ea"/>
                <a:cs typeface="+mn-cs"/>
              </a:rPr>
              <a:t> </a:t>
            </a:r>
            <a:r>
              <a:rPr lang="en-US" sz="1200" kern="1200" baseline="0" dirty="0">
                <a:solidFill>
                  <a:schemeClr val="tx1"/>
                </a:solidFill>
                <a:effectLst/>
                <a:latin typeface="+mn-lt"/>
                <a:ea typeface="+mn-ea"/>
                <a:cs typeface="+mn-cs"/>
              </a:rPr>
              <a:t>.</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simple way to understand these values is: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000000"/>
                </a:solidFill>
                <a:latin typeface="Lucida Grande"/>
                <a:ea typeface="Lucida Grande"/>
                <a:cs typeface="Lucida Grande"/>
              </a:rPr>
              <a:t>T-zero –</a:t>
            </a:r>
            <a:r>
              <a:rPr lang="en-US" sz="1200" b="0" baseline="0" dirty="0">
                <a:solidFill>
                  <a:srgbClr val="000000"/>
                </a:solidFill>
                <a:latin typeface="Lucida Grande"/>
                <a:ea typeface="Lucida Grande"/>
                <a:cs typeface="Lucida Grande"/>
              </a:rPr>
              <a:t> defines the size at which growth starts – the size of settling larvae, or in sharks the size at which pups are born or hatch from eggs.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Lucida Grande"/>
                <a:ea typeface="Lucida Grande"/>
                <a:cs typeface="Lucida Grande"/>
              </a:rPr>
              <a:t>L</a:t>
            </a:r>
            <a:r>
              <a:rPr lang="en-US" sz="1200" b="1" baseline="-25000" dirty="0">
                <a:solidFill>
                  <a:srgbClr val="000000"/>
                </a:solidFill>
                <a:latin typeface="Lucida Grande"/>
                <a:ea typeface="Lucida Grande"/>
                <a:cs typeface="Lucida Grande"/>
              </a:rPr>
              <a:t>∞</a:t>
            </a:r>
            <a:r>
              <a:rPr lang="en-US" sz="1200" b="1" baseline="-25000" dirty="0">
                <a:solidFill>
                  <a:schemeClr val="tx1"/>
                </a:solidFill>
                <a:latin typeface="+mn-lt"/>
                <a:ea typeface="+mn-ea"/>
                <a:cs typeface="+mn-cs"/>
              </a:rPr>
              <a:t> </a:t>
            </a:r>
            <a:r>
              <a:rPr lang="en-US" baseline="0" dirty="0"/>
              <a:t> - is the average size adults would reach and stop growing around if they could live forever so</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K</a:t>
            </a:r>
            <a:r>
              <a:rPr lang="en-US" baseline="0" dirty="0"/>
              <a:t> </a:t>
            </a:r>
            <a:r>
              <a:rPr lang="mr-IN" baseline="0" dirty="0"/>
              <a:t>–</a:t>
            </a:r>
            <a:r>
              <a:rPr lang="en-US" baseline="0" dirty="0"/>
              <a:t>  is something like an Inverse measure of how many years a fish takes to get from </a:t>
            </a:r>
            <a:r>
              <a:rPr lang="en-US" sz="1200" b="1" baseline="0" dirty="0">
                <a:solidFill>
                  <a:srgbClr val="000000"/>
                </a:solidFill>
                <a:latin typeface="Lucida Grande"/>
                <a:ea typeface="Lucida Grande"/>
                <a:cs typeface="Lucida Grande"/>
              </a:rPr>
              <a:t>T-zero –</a:t>
            </a:r>
            <a:r>
              <a:rPr lang="en-US" sz="1200" b="0" baseline="0" dirty="0">
                <a:solidFill>
                  <a:srgbClr val="000000"/>
                </a:solidFill>
                <a:latin typeface="Lucida Grande"/>
                <a:ea typeface="Lucida Grande"/>
                <a:cs typeface="Lucida Grande"/>
              </a:rPr>
              <a:t>  </a:t>
            </a:r>
            <a:r>
              <a:rPr lang="en-US" sz="1200" b="1" dirty="0">
                <a:solidFill>
                  <a:srgbClr val="000000"/>
                </a:solidFill>
                <a:latin typeface="Lucida Grande"/>
                <a:ea typeface="Lucida Grande"/>
                <a:cs typeface="Lucida Grande"/>
              </a:rPr>
              <a:t>L</a:t>
            </a:r>
            <a:r>
              <a:rPr lang="en-US" sz="1200" b="1" baseline="-25000" dirty="0">
                <a:solidFill>
                  <a:srgbClr val="000000"/>
                </a:solidFill>
                <a:latin typeface="Lucida Grande"/>
                <a:ea typeface="Lucida Grande"/>
                <a:cs typeface="Lucida Grande"/>
              </a:rPr>
              <a:t>∞</a:t>
            </a:r>
            <a:r>
              <a:rPr lang="en-US" sz="1200" b="1" baseline="-25000" dirty="0">
                <a:solidFill>
                  <a:schemeClr val="tx1"/>
                </a:solidFill>
                <a:latin typeface="+mn-lt"/>
                <a:ea typeface="+mn-ea"/>
                <a:cs typeface="+mn-cs"/>
              </a:rPr>
              <a:t>  </a:t>
            </a:r>
            <a:r>
              <a:rPr lang="en-US" baseline="0" dirty="0"/>
              <a:t> so roughly speaking K=1.0 means it takes one year to grow-up and K=0.1 means it takes about 10 years.</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That’s not quite accurate because we are talking about an instantaneous continuous function here, but it gives the idea of how this equation works and what these individual life history parameters mean.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Now lets put it into picture form.</a:t>
            </a:r>
          </a:p>
        </p:txBody>
      </p:sp>
      <p:sp>
        <p:nvSpPr>
          <p:cNvPr id="4" name="Slide Number Placeholder 3"/>
          <p:cNvSpPr>
            <a:spLocks noGrp="1"/>
          </p:cNvSpPr>
          <p:nvPr>
            <p:ph type="sldNum" sz="quarter" idx="10"/>
          </p:nvPr>
        </p:nvSpPr>
        <p:spPr/>
        <p:txBody>
          <a:bodyPr/>
          <a:lstStyle/>
          <a:p>
            <a:fld id="{A44F3800-7ED7-CA43-A738-4E248A53C39C}" type="slidenum">
              <a:rPr lang="en-US" smtClean="0"/>
              <a:t>3</a:t>
            </a:fld>
            <a:endParaRPr lang="en-US"/>
          </a:p>
        </p:txBody>
      </p:sp>
    </p:spTree>
    <p:extLst>
      <p:ext uri="{BB962C8B-B14F-4D97-AF65-F5344CB8AC3E}">
        <p14:creationId xmlns:p14="http://schemas.microsoft.com/office/powerpoint/2010/main" val="2440924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Unfished population – 100% SPR – maximum recruitment</a:t>
            </a:r>
          </a:p>
        </p:txBody>
      </p:sp>
      <p:sp>
        <p:nvSpPr>
          <p:cNvPr id="4" name="Slide Number Placeholder 3"/>
          <p:cNvSpPr>
            <a:spLocks noGrp="1"/>
          </p:cNvSpPr>
          <p:nvPr>
            <p:ph type="sldNum" sz="quarter" idx="5"/>
          </p:nvPr>
        </p:nvSpPr>
        <p:spPr/>
        <p:txBody>
          <a:bodyPr/>
          <a:lstStyle/>
          <a:p>
            <a:fld id="{A44F3800-7ED7-CA43-A738-4E248A53C39C}" type="slidenum">
              <a:rPr lang="en-US" smtClean="0"/>
              <a:t>32</a:t>
            </a:fld>
            <a:endParaRPr lang="en-US"/>
          </a:p>
        </p:txBody>
      </p:sp>
    </p:spTree>
    <p:extLst>
      <p:ext uri="{BB962C8B-B14F-4D97-AF65-F5344CB8AC3E}">
        <p14:creationId xmlns:p14="http://schemas.microsoft.com/office/powerpoint/2010/main" val="1448247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Fished population with &lt;100% SPR but &gt;20% SPR and high level of recruitment keeping the population stable and productive.</a:t>
            </a:r>
          </a:p>
        </p:txBody>
      </p:sp>
      <p:sp>
        <p:nvSpPr>
          <p:cNvPr id="4" name="Slide Number Placeholder 3"/>
          <p:cNvSpPr>
            <a:spLocks noGrp="1"/>
          </p:cNvSpPr>
          <p:nvPr>
            <p:ph type="sldNum" sz="quarter" idx="5"/>
          </p:nvPr>
        </p:nvSpPr>
        <p:spPr/>
        <p:txBody>
          <a:bodyPr/>
          <a:lstStyle/>
          <a:p>
            <a:fld id="{A44F3800-7ED7-CA43-A738-4E248A53C39C}" type="slidenum">
              <a:rPr lang="en-US" smtClean="0"/>
              <a:t>33</a:t>
            </a:fld>
            <a:endParaRPr lang="en-US"/>
          </a:p>
        </p:txBody>
      </p:sp>
    </p:spTree>
    <p:extLst>
      <p:ext uri="{BB962C8B-B14F-4D97-AF65-F5344CB8AC3E}">
        <p14:creationId xmlns:p14="http://schemas.microsoft.com/office/powerpoint/2010/main" val="3954781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Fished population with ~20% SPR reduced recruitment around replacement level population stable still stable but no longer productive.</a:t>
            </a:r>
          </a:p>
          <a:p>
            <a:endParaRPr lang="en-US" dirty="0"/>
          </a:p>
        </p:txBody>
      </p:sp>
      <p:sp>
        <p:nvSpPr>
          <p:cNvPr id="4" name="Slide Number Placeholder 3"/>
          <p:cNvSpPr>
            <a:spLocks noGrp="1"/>
          </p:cNvSpPr>
          <p:nvPr>
            <p:ph type="sldNum" sz="quarter" idx="5"/>
          </p:nvPr>
        </p:nvSpPr>
        <p:spPr/>
        <p:txBody>
          <a:bodyPr/>
          <a:lstStyle/>
          <a:p>
            <a:fld id="{A44F3800-7ED7-CA43-A738-4E248A53C39C}" type="slidenum">
              <a:rPr lang="en-US" smtClean="0"/>
              <a:t>34</a:t>
            </a:fld>
            <a:endParaRPr lang="en-US"/>
          </a:p>
        </p:txBody>
      </p:sp>
    </p:spTree>
    <p:extLst>
      <p:ext uri="{BB962C8B-B14F-4D97-AF65-F5344CB8AC3E}">
        <p14:creationId xmlns:p14="http://schemas.microsoft.com/office/powerpoint/2010/main" val="18784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Fished population with &lt;20% SPR collapsing recruitment leading to collapsing population and productivity.</a:t>
            </a:r>
          </a:p>
          <a:p>
            <a:endParaRPr lang="en-US" dirty="0"/>
          </a:p>
        </p:txBody>
      </p:sp>
      <p:sp>
        <p:nvSpPr>
          <p:cNvPr id="4" name="Slide Number Placeholder 3"/>
          <p:cNvSpPr>
            <a:spLocks noGrp="1"/>
          </p:cNvSpPr>
          <p:nvPr>
            <p:ph type="sldNum" sz="quarter" idx="5"/>
          </p:nvPr>
        </p:nvSpPr>
        <p:spPr/>
        <p:txBody>
          <a:bodyPr/>
          <a:lstStyle/>
          <a:p>
            <a:fld id="{A44F3800-7ED7-CA43-A738-4E248A53C39C}" type="slidenum">
              <a:rPr lang="en-US" smtClean="0"/>
              <a:t>35</a:t>
            </a:fld>
            <a:endParaRPr lang="en-US"/>
          </a:p>
        </p:txBody>
      </p:sp>
    </p:spTree>
    <p:extLst>
      <p:ext uri="{BB962C8B-B14F-4D97-AF65-F5344CB8AC3E}">
        <p14:creationId xmlns:p14="http://schemas.microsoft.com/office/powerpoint/2010/main" val="4165236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Introducing the concept of fishing down the size structure of populations &amp; length-based assessment.</a:t>
            </a:r>
          </a:p>
          <a:p>
            <a:r>
              <a:rPr lang="en-US" sz="1400" dirty="0"/>
              <a:t>The way fishing depletion changes the size composition of populations is well understood and widely used in stock assessment.</a:t>
            </a:r>
          </a:p>
          <a:p>
            <a:r>
              <a:rPr lang="en-US" sz="1400" dirty="0"/>
              <a:t>It is referred to as fishing down the size structure.</a:t>
            </a:r>
          </a:p>
        </p:txBody>
      </p:sp>
      <p:sp>
        <p:nvSpPr>
          <p:cNvPr id="4" name="Slide Number Placeholder 3"/>
          <p:cNvSpPr>
            <a:spLocks noGrp="1"/>
          </p:cNvSpPr>
          <p:nvPr>
            <p:ph type="sldNum" sz="quarter" idx="5"/>
          </p:nvPr>
        </p:nvSpPr>
        <p:spPr/>
        <p:txBody>
          <a:bodyPr/>
          <a:lstStyle/>
          <a:p>
            <a:fld id="{A44F3800-7ED7-CA43-A738-4E248A53C39C}" type="slidenum">
              <a:rPr lang="en-US" smtClean="0"/>
              <a:t>36</a:t>
            </a:fld>
            <a:endParaRPr lang="en-US"/>
          </a:p>
        </p:txBody>
      </p:sp>
    </p:spTree>
    <p:extLst>
      <p:ext uri="{BB962C8B-B14F-4D97-AF65-F5344CB8AC3E}">
        <p14:creationId xmlns:p14="http://schemas.microsoft.com/office/powerpoint/2010/main" val="1882591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434DC98C-D4CB-2544-87C2-03F91A5304A8}"/>
              </a:ext>
            </a:extLst>
          </p:cNvPr>
          <p:cNvSpPr>
            <a:spLocks noGrp="1" noRot="1" noChangeAspect="1"/>
          </p:cNvSpPr>
          <p:nvPr>
            <p:ph type="sldImg"/>
          </p:nvPr>
        </p:nvSpPr>
        <p:spPr>
          <a:ln/>
        </p:spPr>
      </p:sp>
      <p:sp>
        <p:nvSpPr>
          <p:cNvPr id="82946" name="Notes Placeholder 2">
            <a:extLst>
              <a:ext uri="{FF2B5EF4-FFF2-40B4-BE49-F238E27FC236}">
                <a16:creationId xmlns:a16="http://schemas.microsoft.com/office/drawing/2014/main" id="{8D7DCC7F-6D8E-8C4E-BBAF-D589CEDB9E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5900" indent="-215900">
              <a:buFontTx/>
              <a:buAutoNum type="arabicPeriod"/>
            </a:pPr>
            <a:r>
              <a:rPr lang="en-US" altLang="en-US" dirty="0">
                <a:latin typeface="Times New Roman" panose="02020603050405020304" pitchFamily="18" charset="0"/>
                <a:ea typeface="ＭＳ Ｐゴシック" panose="020B0600070205080204" pitchFamily="34" charset="-128"/>
              </a:rPr>
              <a:t>Shown here is a length frequency histogram. Again the units on the axis are arbitrary and this figure is just for illustration. But this form of graph – the length frequency histogram is central to the application of Length-based SPR assessment. On the bottom we show the length of the fish, the smallest fish on the left and the biggest fish on the right. Up the side we show the number of fish of each size that that we count, from few fish (zero) at the bottom up to many fish (450) fish of a size at the top. And here we also show the size at which the fish mature – become adults.</a:t>
            </a:r>
          </a:p>
          <a:p>
            <a:pPr marL="215900" indent="-215900">
              <a:buFontTx/>
              <a:buAutoNum type="arabicPeriod"/>
            </a:pPr>
            <a:r>
              <a:rPr lang="en-US" altLang="en-US" dirty="0">
                <a:latin typeface="Times New Roman" panose="02020603050405020304" pitchFamily="18" charset="0"/>
                <a:ea typeface="ＭＳ Ｐゴシック" panose="020B0600070205080204" pitchFamily="34" charset="-128"/>
              </a:rPr>
              <a:t>Next we show the sizes of the fish that we would see if there was no fishing. In this picture we see in our sample that we have measured about 425 fish of size 20, but we measure zero fish of size 30 &amp; 32. That is because like humans every fish has an average adult size and a maximum adult size, and even if there is no-one fishing they stop growing and die-off before getting above that maximum size which in this picture is about 29. On the other hand normally we don’t see the smallest fish in our samples because they are not caught by the fishing gear, either because the hooks or nets are too big, or because many small fish hide away in the coral, or seagrass or shallows to stay safe from being eaten by the big adult fish out on the reef.</a:t>
            </a:r>
          </a:p>
          <a:p>
            <a:pPr marL="215900" indent="-215900">
              <a:buFontTx/>
              <a:buAutoNum type="arabicPeriod"/>
            </a:pPr>
            <a:r>
              <a:rPr lang="en-US" altLang="en-US" dirty="0">
                <a:latin typeface="Times New Roman" panose="02020603050405020304" pitchFamily="18" charset="0"/>
                <a:ea typeface="ＭＳ Ｐゴシック" panose="020B0600070205080204" pitchFamily="34" charset="-128"/>
              </a:rPr>
              <a:t>So when fishing starts some of the fish get caught and eaten before they can grow to full size and old age</a:t>
            </a:r>
          </a:p>
          <a:p>
            <a:pPr marL="215900" indent="-215900">
              <a:buFontTx/>
              <a:buAutoNum type="arabicPeriod"/>
            </a:pPr>
            <a:r>
              <a:rPr lang="en-US" altLang="en-US" dirty="0">
                <a:latin typeface="Times New Roman" panose="02020603050405020304" pitchFamily="18" charset="0"/>
                <a:ea typeface="ＭＳ Ｐゴシック" panose="020B0600070205080204" pitchFamily="34" charset="-128"/>
              </a:rPr>
              <a:t>And as fishing gets heavier more fish are caught before reaching full size, and this has the biggest effect over on the right and in the middle of this graph where you see there are now a lot less of the biggest size classes of fish. And see the way the average size of the fish is getting smaller, so that it looks as if the fish are now smaller over all. This is not because the fish are growing any differently, it is just because the fish don’t get to live as long as before, or grow as big; most of them are now being caught before they get big and old.</a:t>
            </a:r>
          </a:p>
          <a:p>
            <a:pPr marL="215900" indent="-215900">
              <a:buFontTx/>
              <a:buAutoNum type="arabicPeriod"/>
            </a:pPr>
            <a:r>
              <a:rPr lang="en-US" altLang="en-US" dirty="0">
                <a:latin typeface="Times New Roman" panose="02020603050405020304" pitchFamily="18" charset="0"/>
                <a:ea typeface="ＭＳ Ｐゴシック" panose="020B0600070205080204" pitchFamily="34" charset="-128"/>
              </a:rPr>
              <a:t>This process goes on the longer there is fishing and the more fishing that occurs. Until eventually no fish ever get as big as they used to in the past. This is what often creates arguments in fishing communities between the old fishers who remember catching much bigger fish, and the young fishers who have never seen fish that big and think the old fishermen are exaggerating about the size of the fish the old people used to catch. But over on the left, the young small fish remain much the same as long as there is at least 20% of spawning going on, enough to keep the supply of young fish steady.</a:t>
            </a:r>
          </a:p>
          <a:p>
            <a:pPr marL="215900" indent="-215900">
              <a:buFontTx/>
              <a:buAutoNum type="arabicPeriod"/>
            </a:pPr>
            <a:r>
              <a:rPr lang="en-US" altLang="en-US" dirty="0">
                <a:latin typeface="Times New Roman" panose="02020603050405020304" pitchFamily="18" charset="0"/>
                <a:ea typeface="ＭＳ Ｐゴシック" panose="020B0600070205080204" pitchFamily="34" charset="-128"/>
              </a:rPr>
              <a:t> So as long as there is enough spawning almost all the change will be in the number and size of the biggest fish.</a:t>
            </a:r>
          </a:p>
          <a:p>
            <a:pPr marL="215900" indent="-215900">
              <a:buFontTx/>
              <a:buAutoNum type="arabicPeriod"/>
            </a:pPr>
            <a:r>
              <a:rPr lang="en-US" altLang="en-US" dirty="0">
                <a:latin typeface="Times New Roman" panose="02020603050405020304" pitchFamily="18" charset="0"/>
                <a:ea typeface="ＭＳ Ｐゴシック" panose="020B0600070205080204" pitchFamily="34" charset="-128"/>
              </a:rPr>
              <a:t>But eventually when the level of spawning goes below 20%, the supply of little fish starts failing and then you see change on the left as well, with the last lot of fish growing bigger and getting fewer and fewer, </a:t>
            </a:r>
          </a:p>
          <a:p>
            <a:pPr marL="215900" indent="-215900">
              <a:buFontTx/>
              <a:buAutoNum type="arabicPeriod"/>
            </a:pPr>
            <a:r>
              <a:rPr lang="en-US" altLang="en-US" dirty="0">
                <a:latin typeface="Times New Roman" panose="02020603050405020304" pitchFamily="18" charset="0"/>
                <a:ea typeface="ＭＳ Ｐゴシック" panose="020B0600070205080204" pitchFamily="34" charset="-128"/>
              </a:rPr>
              <a:t>Until at last they are caught out and the population goes local extinct.</a:t>
            </a:r>
          </a:p>
        </p:txBody>
      </p:sp>
      <p:sp>
        <p:nvSpPr>
          <p:cNvPr id="82947" name="Slide Number Placeholder 3">
            <a:extLst>
              <a:ext uri="{FF2B5EF4-FFF2-40B4-BE49-F238E27FC236}">
                <a16:creationId xmlns:a16="http://schemas.microsoft.com/office/drawing/2014/main" id="{0B6003C1-602B-7941-8051-940222C982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76F6BF-508F-4C4B-ACDD-0A6F0BB2307B}" type="slidenum">
              <a:rPr lang="en-AU" altLang="en-US" sz="1200"/>
              <a:pPr/>
              <a:t>37</a:t>
            </a:fld>
            <a:endParaRPr lang="en-AU" altLang="en-US" sz="1200"/>
          </a:p>
        </p:txBody>
      </p:sp>
    </p:spTree>
    <p:extLst>
      <p:ext uri="{BB962C8B-B14F-4D97-AF65-F5344CB8AC3E}">
        <p14:creationId xmlns:p14="http://schemas.microsoft.com/office/powerpoint/2010/main" val="1828754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77935233-BCD6-7C4D-8B79-B540E43441C9}"/>
              </a:ext>
            </a:extLst>
          </p:cNvPr>
          <p:cNvSpPr>
            <a:spLocks noGrp="1" noRot="1" noChangeAspect="1"/>
          </p:cNvSpPr>
          <p:nvPr>
            <p:ph type="sldImg"/>
          </p:nvPr>
        </p:nvSpPr>
        <p:spPr>
          <a:ln/>
        </p:spPr>
      </p:sp>
      <p:sp>
        <p:nvSpPr>
          <p:cNvPr id="84994" name="Notes Placeholder 2">
            <a:extLst>
              <a:ext uri="{FF2B5EF4-FFF2-40B4-BE49-F238E27FC236}">
                <a16:creationId xmlns:a16="http://schemas.microsoft.com/office/drawing/2014/main" id="{64E21BF9-189D-3540-BADA-C737B31042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The LBSPR method uses the way fishing changes the size of fish to estimate how much spawning is occurring now. </a:t>
            </a:r>
          </a:p>
          <a:p>
            <a:r>
              <a:rPr lang="en-US" altLang="en-US" dirty="0">
                <a:latin typeface="Times New Roman" panose="02020603050405020304" pitchFamily="18" charset="0"/>
                <a:ea typeface="ＭＳ Ｐゴシック" panose="020B0600070205080204" pitchFamily="34" charset="-128"/>
              </a:rPr>
              <a:t>These type of data are commonly used in stock assessment, but until our break through trends in the way size structure changed over time were interpreted with a time series of catch and effort data and with biological information used as one element to estimate biomass trends. One of the reasons for using them in this way was that we so rarely have measurements of the unfished size structure so we have no base-line to compare the fished down size structure against. So we haven’t be able to do before and after comparisons which has forced us to compare the trend in fishing down with catches to help estimate the biomass trend.</a:t>
            </a:r>
          </a:p>
          <a:p>
            <a:r>
              <a:rPr lang="en-US" altLang="en-US" dirty="0">
                <a:latin typeface="Times New Roman" panose="02020603050405020304" pitchFamily="18" charset="0"/>
                <a:ea typeface="ＭＳ Ｐゴシック" panose="020B0600070205080204" pitchFamily="34" charset="-128"/>
              </a:rPr>
              <a:t>Our break through with LBSPR has been to realize that with the Life History Ratio of a species or family group (which we are going to talk about next) we can now hind-cast the unfished shape of population size structures would have been.  </a:t>
            </a:r>
          </a:p>
          <a:p>
            <a:r>
              <a:rPr lang="en-US" altLang="en-US" dirty="0">
                <a:latin typeface="Times New Roman" panose="02020603050405020304" pitchFamily="18" charset="0"/>
                <a:ea typeface="ＭＳ Ｐゴシック" panose="020B0600070205080204" pitchFamily="34" charset="-128"/>
              </a:rPr>
              <a:t>This enables simple snap-shot - ‘before and after’ - assessments .</a:t>
            </a:r>
          </a:p>
          <a:p>
            <a:r>
              <a:rPr lang="en-US" altLang="en-US" dirty="0">
                <a:latin typeface="Times New Roman" panose="02020603050405020304" pitchFamily="18" charset="0"/>
                <a:ea typeface="ＭＳ Ｐゴシック" panose="020B0600070205080204" pitchFamily="34" charset="-128"/>
              </a:rPr>
              <a:t>All we need are:</a:t>
            </a:r>
          </a:p>
          <a:p>
            <a:r>
              <a:rPr lang="en-US" altLang="en-US" dirty="0">
                <a:latin typeface="Times New Roman" panose="02020603050405020304" pitchFamily="18" charset="0"/>
                <a:ea typeface="ＭＳ Ｐゴシック" panose="020B0600070205080204" pitchFamily="34" charset="-128"/>
              </a:rPr>
              <a:t>1. Estimates of a the life history ratios which are typical for a species, genus or family</a:t>
            </a:r>
          </a:p>
          <a:p>
            <a:r>
              <a:rPr lang="en-US" altLang="en-US" dirty="0">
                <a:latin typeface="Times New Roman" panose="02020603050405020304" pitchFamily="18" charset="0"/>
                <a:ea typeface="ＭＳ Ｐゴシック" panose="020B0600070205080204" pitchFamily="34" charset="-128"/>
              </a:rPr>
              <a:t>2. local estimate of size of maturity (the size at which the fish become adults) </a:t>
            </a:r>
          </a:p>
          <a:p>
            <a:r>
              <a:rPr lang="en-US" altLang="en-US" dirty="0">
                <a:latin typeface="Times New Roman" panose="02020603050405020304" pitchFamily="18" charset="0"/>
                <a:ea typeface="ＭＳ Ｐゴシック" panose="020B0600070205080204" pitchFamily="34" charset="-128"/>
              </a:rPr>
              <a:t>3. the current size composition of a fish stock (the current fished state) and a we can estimate how much spawning potential (SPR)</a:t>
            </a:r>
          </a:p>
          <a:p>
            <a:r>
              <a:rPr lang="en-US" altLang="en-US" dirty="0">
                <a:latin typeface="Times New Roman" panose="02020603050405020304" pitchFamily="18" charset="0"/>
                <a:ea typeface="ＭＳ Ｐゴシック" panose="020B0600070205080204" pitchFamily="34" charset="-128"/>
              </a:rPr>
              <a:t>And  we can make a simple snapshot assessments of SPR. The amount of reproductive potential being left in a fish stock by fishing.</a:t>
            </a:r>
          </a:p>
          <a:p>
            <a:endParaRPr lang="en-US" altLang="en-US" dirty="0">
              <a:latin typeface="Times New Roman" panose="02020603050405020304" pitchFamily="18" charset="0"/>
              <a:ea typeface="ＭＳ Ｐゴシック" panose="020B0600070205080204" pitchFamily="34" charset="-128"/>
            </a:endParaRPr>
          </a:p>
          <a:p>
            <a:r>
              <a:rPr lang="en-US" b="1" dirty="0"/>
              <a:t>Break For Questions ?</a:t>
            </a:r>
            <a:endParaRPr lang="en-US" altLang="en-US" dirty="0">
              <a:latin typeface="Times New Roman" panose="02020603050405020304" pitchFamily="18" charset="0"/>
              <a:ea typeface="ＭＳ Ｐゴシック" panose="020B0600070205080204" pitchFamily="34" charset="-128"/>
            </a:endParaRPr>
          </a:p>
        </p:txBody>
      </p:sp>
      <p:sp>
        <p:nvSpPr>
          <p:cNvPr id="84995" name="Slide Number Placeholder 3">
            <a:extLst>
              <a:ext uri="{FF2B5EF4-FFF2-40B4-BE49-F238E27FC236}">
                <a16:creationId xmlns:a16="http://schemas.microsoft.com/office/drawing/2014/main" id="{11647608-E1B8-5945-BF57-46E7AA328B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4B563EC-BC96-B445-9DA1-58C72B08F382}" type="slidenum">
              <a:rPr lang="en-US" altLang="en-US" sz="1200"/>
              <a:pPr/>
              <a:t>38</a:t>
            </a:fld>
            <a:endParaRPr lang="en-US" altLang="en-US" sz="1200"/>
          </a:p>
        </p:txBody>
      </p:sp>
    </p:spTree>
    <p:extLst>
      <p:ext uri="{BB962C8B-B14F-4D97-AF65-F5344CB8AC3E}">
        <p14:creationId xmlns:p14="http://schemas.microsoft.com/office/powerpoint/2010/main" val="12638213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fisheries biologists spend their careers modeling populations in terms of these individual</a:t>
            </a:r>
            <a:r>
              <a:rPr lang="en-US" baseline="0" dirty="0"/>
              <a:t> </a:t>
            </a:r>
            <a:r>
              <a:rPr lang="en-US" dirty="0"/>
              <a:t>parameters.</a:t>
            </a:r>
          </a:p>
          <a:p>
            <a:r>
              <a:rPr lang="en-US" dirty="0"/>
              <a:t>But in the</a:t>
            </a:r>
            <a:r>
              <a:rPr lang="en-US" baseline="0" dirty="0"/>
              <a:t> 50s and 60s </a:t>
            </a:r>
            <a:r>
              <a:rPr lang="en-US" baseline="0" dirty="0" err="1"/>
              <a:t>Beverton</a:t>
            </a:r>
            <a:r>
              <a:rPr lang="en-US" baseline="0" dirty="0"/>
              <a:t> and Holt were thinking about dividing them by each other and use the life history parameters as life history ratios.</a:t>
            </a:r>
          </a:p>
          <a:p>
            <a:r>
              <a:rPr lang="en-US" dirty="0" err="1"/>
              <a:t>Beverton</a:t>
            </a:r>
            <a:r>
              <a:rPr lang="en-US" dirty="0"/>
              <a:t> wrote that;</a:t>
            </a:r>
            <a:r>
              <a:rPr lang="en-US" baseline="0" dirty="0"/>
              <a:t> “</a:t>
            </a:r>
            <a:r>
              <a:rPr lang="en-US" sz="1200" baseline="0" dirty="0"/>
              <a:t>t</a:t>
            </a:r>
            <a:r>
              <a:rPr lang="en-US" sz="1200" dirty="0"/>
              <a:t>he essential biological characteristics determining responses to fishing pressure are contained in the dimensionless ratios - M/k and </a:t>
            </a:r>
            <a:r>
              <a:rPr lang="en-US" sz="1200" i="1" dirty="0" err="1"/>
              <a:t>L</a:t>
            </a:r>
            <a:r>
              <a:rPr lang="en-US" sz="1200" i="1" baseline="-25000" dirty="0" err="1"/>
              <a:t>m</a:t>
            </a:r>
            <a:r>
              <a:rPr lang="en-US" sz="1200" dirty="0"/>
              <a:t>/</a:t>
            </a:r>
            <a:r>
              <a:rPr lang="en-US" sz="1200" i="1" dirty="0"/>
              <a:t>L</a:t>
            </a:r>
            <a:r>
              <a:rPr lang="en-US" sz="1200" baseline="-25000" dirty="0"/>
              <a:t>∞</a:t>
            </a:r>
            <a:r>
              <a:rPr lang="en-US" sz="1200" baseline="0" dirty="0"/>
              <a:t>.</a:t>
            </a:r>
            <a:endParaRPr lang="en-US" sz="1200" dirty="0"/>
          </a:p>
          <a:p>
            <a:r>
              <a:rPr lang="en-US" sz="1200" dirty="0"/>
              <a:t>NB: It is not the individual life history parameters that are most important… it is the life history ratios that matter.</a:t>
            </a:r>
          </a:p>
        </p:txBody>
      </p:sp>
      <p:sp>
        <p:nvSpPr>
          <p:cNvPr id="4" name="Slide Number Placeholder 3"/>
          <p:cNvSpPr>
            <a:spLocks noGrp="1"/>
          </p:cNvSpPr>
          <p:nvPr>
            <p:ph type="sldNum" sz="quarter" idx="10"/>
          </p:nvPr>
        </p:nvSpPr>
        <p:spPr/>
        <p:txBody>
          <a:bodyPr/>
          <a:lstStyle/>
          <a:p>
            <a:fld id="{A44F3800-7ED7-CA43-A738-4E248A53C39C}" type="slidenum">
              <a:rPr lang="en-US" smtClean="0"/>
              <a:t>39</a:t>
            </a:fld>
            <a:endParaRPr lang="en-US"/>
          </a:p>
        </p:txBody>
      </p:sp>
    </p:spTree>
    <p:extLst>
      <p:ext uri="{BB962C8B-B14F-4D97-AF65-F5344CB8AC3E}">
        <p14:creationId xmlns:p14="http://schemas.microsoft.com/office/powerpoint/2010/main" val="10106104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Holt said the Life History Ratios are more informative for data-poor stock assessment than the individual parameters, because physiological constraints make them less variable across taxonomic groupings and species’ ranges.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what’s behind these statements?</a:t>
            </a:r>
            <a:r>
              <a:rPr lang="en-AU" dirty="0">
                <a:effectLst/>
              </a:rPr>
              <a:t> </a:t>
            </a:r>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40</a:t>
            </a:fld>
            <a:endParaRPr lang="en-US"/>
          </a:p>
        </p:txBody>
      </p:sp>
    </p:spTree>
    <p:extLst>
      <p:ext uri="{BB962C8B-B14F-4D97-AF65-F5344CB8AC3E}">
        <p14:creationId xmlns:p14="http://schemas.microsoft.com/office/powerpoint/2010/main" val="634765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M/K </a:t>
            </a:r>
            <a:r>
              <a:rPr lang="en-A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K being the rate of growth. and M the rate of decay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Obviously, as noted by Jensen and </a:t>
            </a:r>
            <a:r>
              <a:rPr lang="en-US" sz="1200" kern="1200" dirty="0" err="1">
                <a:solidFill>
                  <a:schemeClr val="tx1"/>
                </a:solidFill>
                <a:effectLst/>
                <a:latin typeface="+mn-lt"/>
                <a:ea typeface="+mn-ea"/>
                <a:cs typeface="+mn-cs"/>
              </a:rPr>
              <a:t>Charnov</a:t>
            </a:r>
            <a:r>
              <a:rPr lang="en-US" sz="1200" kern="1200" dirty="0">
                <a:solidFill>
                  <a:schemeClr val="tx1"/>
                </a:solidFill>
                <a:effectLst/>
                <a:latin typeface="+mn-lt"/>
                <a:ea typeface="+mn-ea"/>
                <a:cs typeface="+mn-cs"/>
              </a:rPr>
              <a:t>, this is an important ratio in the life cycle because having reproduction and L-opt coincide optimizes evolutionary fitness, </a:t>
            </a:r>
          </a:p>
          <a:p>
            <a:r>
              <a:rPr lang="en-US" sz="1200" kern="1200" dirty="0">
                <a:solidFill>
                  <a:schemeClr val="tx1"/>
                </a:solidFill>
                <a:effectLst/>
                <a:latin typeface="+mn-lt"/>
                <a:ea typeface="+mn-ea"/>
                <a:cs typeface="+mn-cs"/>
              </a:rPr>
              <a:t>It doesn’t make sense to have your cohort biomass peak and then decline to low levels before you start breeding. If you left breeding too late in your life cycle you would go extinct. Everyone would be dead before they breed. A bit like we see in some ageing human populations, </a:t>
            </a:r>
          </a:p>
          <a:p>
            <a:r>
              <a:rPr lang="en-US" sz="1200" kern="1200" dirty="0">
                <a:solidFill>
                  <a:schemeClr val="tx1"/>
                </a:solidFill>
                <a:effectLst/>
                <a:latin typeface="+mn-lt"/>
                <a:ea typeface="+mn-ea"/>
                <a:cs typeface="+mn-cs"/>
              </a:rPr>
              <a:t>But in terms of bio-energetics it can’t be any other way, because it is the diversion of energy away from growth and into reproduction that makes growth slow so that cohort biomass begins to decline.</a:t>
            </a:r>
          </a:p>
          <a:p>
            <a:r>
              <a:rPr lang="en-US" sz="1200" kern="1200" dirty="0">
                <a:solidFill>
                  <a:schemeClr val="tx1"/>
                </a:solidFill>
                <a:effectLst/>
                <a:latin typeface="+mn-lt"/>
                <a:ea typeface="+mn-ea"/>
                <a:cs typeface="+mn-cs"/>
              </a:rPr>
              <a:t>So L-opt in the life cycle of a species is a function of the life history ratio M/K, and is also closely related to </a:t>
            </a:r>
            <a:r>
              <a:rPr lang="en-US" sz="1200" kern="1200" dirty="0" err="1">
                <a:solidFill>
                  <a:schemeClr val="tx1"/>
                </a:solidFill>
                <a:effectLst/>
                <a:latin typeface="+mn-lt"/>
                <a:ea typeface="+mn-ea"/>
                <a:cs typeface="+mn-cs"/>
              </a:rPr>
              <a:t>Lm</a:t>
            </a:r>
            <a:r>
              <a:rPr lang="en-US" sz="1200" kern="1200" dirty="0">
                <a:solidFill>
                  <a:schemeClr val="tx1"/>
                </a:solidFill>
                <a:effectLst/>
                <a:latin typeface="+mn-lt"/>
                <a:ea typeface="+mn-ea"/>
                <a:cs typeface="+mn-cs"/>
              </a:rPr>
              <a:t> – the size of maturity. </a:t>
            </a:r>
          </a:p>
          <a:p>
            <a:r>
              <a:rPr lang="en-US" sz="1200" kern="1200" dirty="0">
                <a:solidFill>
                  <a:schemeClr val="tx1"/>
                </a:solidFill>
                <a:effectLst/>
                <a:latin typeface="+mn-lt"/>
                <a:ea typeface="+mn-ea"/>
                <a:cs typeface="+mn-cs"/>
              </a:rPr>
              <a:t>And together M &amp; K basically define asymptotic size in relative terms so it is inevitable that …..</a:t>
            </a:r>
          </a:p>
          <a:p>
            <a:r>
              <a:rPr lang="en-US"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4F3800-7ED7-CA43-A738-4E248A53C39C}" type="slidenum">
              <a:rPr lang="en-US" smtClean="0"/>
              <a:t>41</a:t>
            </a:fld>
            <a:endParaRPr lang="en-US"/>
          </a:p>
        </p:txBody>
      </p:sp>
    </p:spTree>
    <p:extLst>
      <p:ext uri="{BB962C8B-B14F-4D97-AF65-F5344CB8AC3E}">
        <p14:creationId xmlns:p14="http://schemas.microsoft.com/office/powerpoint/2010/main" val="354662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Juveniles direct all their energy into growing rapidly</a:t>
            </a:r>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4</a:t>
            </a:fld>
            <a:endParaRPr lang="en-US"/>
          </a:p>
        </p:txBody>
      </p:sp>
    </p:spTree>
    <p:extLst>
      <p:ext uri="{BB962C8B-B14F-4D97-AF65-F5344CB8AC3E}">
        <p14:creationId xmlns:p14="http://schemas.microsoft.com/office/powerpoint/2010/main" val="588881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t>The life history ratio </a:t>
            </a:r>
            <a:r>
              <a:rPr lang="en-US" sz="1200" b="1" i="1" dirty="0" err="1"/>
              <a:t>L</a:t>
            </a:r>
            <a:r>
              <a:rPr lang="en-US" sz="1200" b="1" i="1" baseline="-25000" dirty="0" err="1"/>
              <a:t>m</a:t>
            </a:r>
            <a:r>
              <a:rPr lang="en-US" sz="1200" b="1" i="1" dirty="0"/>
              <a:t>/</a:t>
            </a:r>
            <a:r>
              <a:rPr lang="en-US" sz="1200" b="1" i="1" dirty="0">
                <a:solidFill>
                  <a:srgbClr val="000000"/>
                </a:solidFill>
                <a:latin typeface="Lucida Grande"/>
                <a:ea typeface="Lucida Grande"/>
                <a:cs typeface="Lucida Grande"/>
              </a:rPr>
              <a:t>L</a:t>
            </a:r>
            <a:r>
              <a:rPr lang="en-US" sz="1200" b="1" i="1" baseline="-25000" dirty="0">
                <a:solidFill>
                  <a:srgbClr val="000000"/>
                </a:solidFill>
                <a:latin typeface="Lucida Grande"/>
                <a:ea typeface="Lucida Grande"/>
                <a:cs typeface="Lucida Grande"/>
              </a:rPr>
              <a:t>∞ </a:t>
            </a:r>
            <a:r>
              <a:rPr lang="en-US" dirty="0"/>
              <a:t>is also </a:t>
            </a:r>
            <a:r>
              <a:rPr lang="en-US" baseline="0" dirty="0"/>
              <a:t>fundamentally correlated </a:t>
            </a:r>
            <a:r>
              <a:rPr lang="en-AU" baseline="0" dirty="0"/>
              <a:t>with M/K.</a:t>
            </a:r>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a:t>Evolution and bio-energetics determine these correlations of Life History Ratios exist.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aseline="0" dirty="0"/>
          </a:p>
          <a:p>
            <a:endParaRPr lang="en-US" altLang="en-US" dirty="0">
              <a:latin typeface="Times New Roman" panose="02020603050405020304" pitchFamily="18" charset="0"/>
              <a:ea typeface="ＭＳ Ｐゴシック" panose="020B0600070205080204" pitchFamily="34" charset="-128"/>
            </a:endParaRPr>
          </a:p>
          <a:p>
            <a:r>
              <a:rPr lang="en-US" b="1" dirty="0"/>
              <a:t>Break For Questions ?</a:t>
            </a:r>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baseline="0" dirty="0" err="1"/>
              <a:t>Beverton</a:t>
            </a:r>
            <a:r>
              <a:rPr lang="en-AU" baseline="0" dirty="0"/>
              <a:t> &amp; Holt called the Life History Ratios dimensionless numbers which varied across species, genus and families defining different life history strategies.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42</a:t>
            </a:fld>
            <a:endParaRPr lang="en-US"/>
          </a:p>
        </p:txBody>
      </p:sp>
    </p:spTree>
    <p:extLst>
      <p:ext uri="{BB962C8B-B14F-4D97-AF65-F5344CB8AC3E}">
        <p14:creationId xmlns:p14="http://schemas.microsoft.com/office/powerpoint/2010/main" val="3947642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Here we standardize the growth curves to the life cycle.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start with 1000 recruits and plot growth to the last individual relative to asymptotic size on the y-axis.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On the x-axis age is plotted relative to maximum age – the age at which unfished cohorts have declined from 1000 individuals to the last survivor </a:t>
            </a:r>
          </a:p>
          <a:p>
            <a:r>
              <a:rPr lang="en-US" baseline="0" dirty="0"/>
              <a:t>You see M/k defines the experienced shape of the growth curve. </a:t>
            </a:r>
          </a:p>
          <a:p>
            <a:r>
              <a:rPr lang="en-US" baseline="0" dirty="0"/>
              <a:t>By definition all von </a:t>
            </a:r>
            <a:r>
              <a:rPr lang="en-US" baseline="0" dirty="0" err="1"/>
              <a:t>Bertallanfy</a:t>
            </a:r>
            <a:r>
              <a:rPr lang="en-US" baseline="0" dirty="0"/>
              <a:t> curves have the same arching and asymptotic form. But M/K determines whether or not cohort members are still surviving by the time asymptotic size is attained. </a:t>
            </a:r>
          </a:p>
        </p:txBody>
      </p:sp>
      <p:sp>
        <p:nvSpPr>
          <p:cNvPr id="4" name="Slide Number Placeholder 3"/>
          <p:cNvSpPr>
            <a:spLocks noGrp="1"/>
          </p:cNvSpPr>
          <p:nvPr>
            <p:ph type="sldNum" sz="quarter" idx="10"/>
          </p:nvPr>
        </p:nvSpPr>
        <p:spPr/>
        <p:txBody>
          <a:bodyPr/>
          <a:lstStyle/>
          <a:p>
            <a:fld id="{A44F3800-7ED7-CA43-A738-4E248A53C39C}" type="slidenum">
              <a:rPr lang="en-US" smtClean="0"/>
              <a:t>43</a:t>
            </a:fld>
            <a:endParaRPr lang="en-US"/>
          </a:p>
        </p:txBody>
      </p:sp>
    </p:spTree>
    <p:extLst>
      <p:ext uri="{BB962C8B-B14F-4D97-AF65-F5344CB8AC3E}">
        <p14:creationId xmlns:p14="http://schemas.microsoft.com/office/powerpoint/2010/main" val="1976123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R-strategists with high M/k experience a relatively flat form of growth, and continue growing through life.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For them asymptotic size is aspirational rather than experienced, their cohorts die out before their growth slows down appreciably.</a:t>
            </a:r>
          </a:p>
          <a:p>
            <a:endParaRPr lang="en-US" baseline="0" dirty="0"/>
          </a:p>
        </p:txBody>
      </p:sp>
      <p:sp>
        <p:nvSpPr>
          <p:cNvPr id="4" name="Slide Number Placeholder 3"/>
          <p:cNvSpPr>
            <a:spLocks noGrp="1"/>
          </p:cNvSpPr>
          <p:nvPr>
            <p:ph type="sldNum" sz="quarter" idx="10"/>
          </p:nvPr>
        </p:nvSpPr>
        <p:spPr/>
        <p:txBody>
          <a:bodyPr/>
          <a:lstStyle/>
          <a:p>
            <a:fld id="{A44F3800-7ED7-CA43-A738-4E248A53C39C}" type="slidenum">
              <a:rPr lang="en-US" smtClean="0"/>
              <a:t>44</a:t>
            </a:fld>
            <a:endParaRPr lang="en-US"/>
          </a:p>
        </p:txBody>
      </p:sp>
    </p:spTree>
    <p:extLst>
      <p:ext uri="{BB962C8B-B14F-4D97-AF65-F5344CB8AC3E}">
        <p14:creationId xmlns:p14="http://schemas.microsoft.com/office/powerpoint/2010/main" val="3097648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While low M/k equilibrium species have a square form of growth, individuals commonly reach asymptotic size and spend many breeding cycles growing slowly, and the many adult cohorts have overlapping size ranges so cohorts stack up on each other in similar size classes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So r</a:t>
            </a:r>
            <a:r>
              <a:rPr lang="en-US" baseline="0" dirty="0">
                <a:latin typeface="Times New Roman" charset="0"/>
                <a:ea typeface="ＭＳ Ｐゴシック" charset="0"/>
                <a:cs typeface="ＭＳ Ｐゴシック" charset="0"/>
              </a:rPr>
              <a:t>- and K- strategists have differing size compositions. </a:t>
            </a:r>
            <a:endParaRPr lang="en-US" baseline="0" dirty="0"/>
          </a:p>
        </p:txBody>
      </p:sp>
      <p:sp>
        <p:nvSpPr>
          <p:cNvPr id="4" name="Slide Number Placeholder 3"/>
          <p:cNvSpPr>
            <a:spLocks noGrp="1"/>
          </p:cNvSpPr>
          <p:nvPr>
            <p:ph type="sldNum" sz="quarter" idx="10"/>
          </p:nvPr>
        </p:nvSpPr>
        <p:spPr/>
        <p:txBody>
          <a:bodyPr/>
          <a:lstStyle/>
          <a:p>
            <a:fld id="{A44F3800-7ED7-CA43-A738-4E248A53C39C}" type="slidenum">
              <a:rPr lang="en-US" smtClean="0"/>
              <a:t>45</a:t>
            </a:fld>
            <a:endParaRPr lang="en-US"/>
          </a:p>
        </p:txBody>
      </p:sp>
    </p:spTree>
    <p:extLst>
      <p:ext uri="{BB962C8B-B14F-4D97-AF65-F5344CB8AC3E}">
        <p14:creationId xmlns:p14="http://schemas.microsoft.com/office/powerpoint/2010/main" val="29660786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19CEFAED-6DCE-CD43-B509-2254BEBEDD2D}"/>
              </a:ext>
            </a:extLst>
          </p:cNvPr>
          <p:cNvSpPr>
            <a:spLocks noGrp="1" noRot="1" noChangeAspect="1"/>
          </p:cNvSpPr>
          <p:nvPr>
            <p:ph type="sldImg"/>
          </p:nvPr>
        </p:nvSpPr>
        <p:spPr>
          <a:ln/>
        </p:spPr>
      </p:sp>
      <p:sp>
        <p:nvSpPr>
          <p:cNvPr id="76802" name="Notes Placeholder 2">
            <a:extLst>
              <a:ext uri="{FF2B5EF4-FFF2-40B4-BE49-F238E27FC236}">
                <a16:creationId xmlns:a16="http://schemas.microsoft.com/office/drawing/2014/main" id="{37DE53CC-EACB-6B44-A564-BC51B1527B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a:latin typeface="Times New Roman" panose="02020603050405020304" pitchFamily="18" charset="0"/>
                <a:ea typeface="ＭＳ Ｐゴシック" panose="020B0600070205080204" pitchFamily="34" charset="-128"/>
              </a:rPr>
              <a:t>With our breakthrough we can now hind-cast the original unfished size composition of any fish stock.</a:t>
            </a:r>
          </a:p>
          <a:p>
            <a:pPr>
              <a:lnSpc>
                <a:spcPct val="90000"/>
              </a:lnSpc>
            </a:pPr>
            <a:r>
              <a:rPr lang="en-US" altLang="en-US" dirty="0">
                <a:latin typeface="Times New Roman" panose="02020603050405020304" pitchFamily="18" charset="0"/>
                <a:ea typeface="ＭＳ Ｐゴシック" panose="020B0600070205080204" pitchFamily="34" charset="-128"/>
              </a:rPr>
              <a:t>Here we simulate length frequency histograms changing just the value of M/K</a:t>
            </a:r>
          </a:p>
          <a:p>
            <a:pPr eaLnBrk="1" hangingPunct="1">
              <a:lnSpc>
                <a:spcPct val="90000"/>
              </a:lnSpc>
              <a:spcBef>
                <a:spcPct val="0"/>
              </a:spcBef>
            </a:pPr>
            <a:r>
              <a:rPr lang="en-US" altLang="en-US" dirty="0">
                <a:latin typeface="Times New Roman" panose="02020603050405020304" pitchFamily="18" charset="0"/>
                <a:ea typeface="ＭＳ Ｐゴシック" panose="020B0600070205080204" pitchFamily="34" charset="-128"/>
              </a:rPr>
              <a:t>Here we think about size in entirely relative terms, along the x-axis we plot size relative to asymptotic size (</a:t>
            </a:r>
            <a:r>
              <a:rPr lang="en-US" sz="1200" i="1" kern="1200" dirty="0">
                <a:solidFill>
                  <a:schemeClr val="tx1"/>
                </a:solidFill>
                <a:effectLst/>
                <a:latin typeface="+mn-lt"/>
                <a:ea typeface="+mn-ea"/>
                <a:cs typeface="+mn-cs"/>
              </a:rPr>
              <a:t>L</a:t>
            </a:r>
            <a:r>
              <a:rPr lang="en-US" sz="1200" kern="1200" baseline="-25000" dirty="0">
                <a:solidFill>
                  <a:schemeClr val="tx1"/>
                </a:solidFill>
                <a:effectLst/>
                <a:latin typeface="+mn-lt"/>
                <a:ea typeface="+mn-ea"/>
                <a:cs typeface="+mn-cs"/>
              </a:rPr>
              <a:t>∞</a:t>
            </a:r>
            <a:r>
              <a:rPr lang="en-US" altLang="en-US" dirty="0">
                <a:latin typeface="Times New Roman" panose="02020603050405020304" pitchFamily="18" charset="0"/>
                <a:ea typeface="ＭＳ Ｐゴシック" panose="020B0600070205080204" pitchFamily="34" charset="-128"/>
              </a:rPr>
              <a:t>).</a:t>
            </a:r>
          </a:p>
          <a:p>
            <a:pPr>
              <a:lnSpc>
                <a:spcPct val="90000"/>
              </a:lnSpc>
            </a:pPr>
            <a:r>
              <a:rPr lang="en-US" altLang="en-US" dirty="0">
                <a:latin typeface="Times New Roman" panose="02020603050405020304" pitchFamily="18" charset="0"/>
                <a:ea typeface="ＭＳ Ｐゴシック" panose="020B0600070205080204" pitchFamily="34" charset="-128"/>
              </a:rPr>
              <a:t>In this graph the grey shading denotes adults defined by </a:t>
            </a:r>
            <a:r>
              <a:rPr lang="en-US" altLang="en-US" dirty="0" err="1">
                <a:latin typeface="Times New Roman" panose="02020603050405020304" pitchFamily="18" charset="0"/>
                <a:ea typeface="ＭＳ Ｐゴシック" panose="020B0600070205080204" pitchFamily="34" charset="-128"/>
              </a:rPr>
              <a:t>Beverton’s</a:t>
            </a:r>
            <a:r>
              <a:rPr lang="en-US" altLang="en-US" dirty="0">
                <a:latin typeface="Times New Roman" panose="02020603050405020304" pitchFamily="18" charset="0"/>
                <a:ea typeface="ＭＳ Ｐゴシック" panose="020B0600070205080204" pitchFamily="34" charset="-128"/>
              </a:rPr>
              <a:t> correlation between </a:t>
            </a:r>
            <a:r>
              <a:rPr lang="en-US" sz="1200" kern="1200" dirty="0">
                <a:solidFill>
                  <a:schemeClr val="tx1"/>
                </a:solidFill>
                <a:effectLst/>
                <a:latin typeface="+mn-lt"/>
                <a:ea typeface="+mn-ea"/>
                <a:cs typeface="+mn-cs"/>
              </a:rPr>
              <a:t>M/k &amp; </a:t>
            </a:r>
            <a:r>
              <a:rPr lang="en-US" sz="1200" i="1" kern="1200" dirty="0" err="1">
                <a:solidFill>
                  <a:schemeClr val="tx1"/>
                </a:solidFill>
                <a:effectLst/>
                <a:latin typeface="+mn-lt"/>
                <a:ea typeface="+mn-ea"/>
                <a:cs typeface="+mn-cs"/>
              </a:rPr>
              <a:t>L</a:t>
            </a:r>
            <a:r>
              <a:rPr lang="en-US" sz="1200" i="1" kern="1200" baseline="-25000" dirty="0" err="1">
                <a:solidFill>
                  <a:schemeClr val="tx1"/>
                </a:solidFill>
                <a:effectLst/>
                <a:latin typeface="+mn-lt"/>
                <a:ea typeface="+mn-ea"/>
                <a:cs typeface="+mn-cs"/>
              </a:rPr>
              <a:t>m</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L</a:t>
            </a:r>
            <a:r>
              <a:rPr lang="en-US" sz="1200" kern="1200" baseline="-25000" dirty="0">
                <a:solidFill>
                  <a:schemeClr val="tx1"/>
                </a:solidFill>
                <a:effectLst/>
                <a:latin typeface="+mn-lt"/>
                <a:ea typeface="+mn-ea"/>
                <a:cs typeface="+mn-cs"/>
              </a:rPr>
              <a:t>∞</a:t>
            </a:r>
            <a:endParaRPr lang="en-US" altLang="en-US" dirty="0">
              <a:latin typeface="Times New Roman" panose="02020603050405020304" pitchFamily="18" charset="0"/>
              <a:ea typeface="ＭＳ Ｐゴシック" panose="020B0600070205080204" pitchFamily="34" charset="-128"/>
            </a:endParaRPr>
          </a:p>
          <a:p>
            <a:pPr>
              <a:lnSpc>
                <a:spcPct val="90000"/>
              </a:lnSpc>
            </a:pPr>
            <a:endParaRPr lang="en-US" altLang="en-US" dirty="0">
              <a:latin typeface="Times New Roman" panose="02020603050405020304" pitchFamily="18" charset="0"/>
              <a:ea typeface="ＭＳ Ｐゴシック" panose="020B0600070205080204" pitchFamily="34" charset="-128"/>
            </a:endParaRPr>
          </a:p>
          <a:p>
            <a:pPr>
              <a:lnSpc>
                <a:spcPct val="90000"/>
              </a:lnSpc>
            </a:pPr>
            <a:r>
              <a:rPr lang="en-US" altLang="en-US" dirty="0">
                <a:latin typeface="Times New Roman" panose="02020603050405020304" pitchFamily="18" charset="0"/>
                <a:ea typeface="ＭＳ Ｐゴシック" panose="020B0600070205080204" pitchFamily="34" charset="-128"/>
              </a:rPr>
              <a:t>Here we see the link  between the shape of a population’s size composition and life history strategy defined by M/K.</a:t>
            </a:r>
          </a:p>
          <a:p>
            <a:pPr eaLnBrk="1" hangingPunct="1">
              <a:lnSpc>
                <a:spcPct val="90000"/>
              </a:lnSpc>
              <a:spcBef>
                <a:spcPct val="0"/>
              </a:spcBef>
            </a:pP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spcBef>
                <a:spcPct val="0"/>
              </a:spcBef>
            </a:pPr>
            <a:r>
              <a:rPr lang="en-US" altLang="en-US" dirty="0">
                <a:latin typeface="Times New Roman" panose="02020603050405020304" pitchFamily="18" charset="0"/>
                <a:ea typeface="ＭＳ Ｐゴシック" panose="020B0600070205080204" pitchFamily="34" charset="-128"/>
              </a:rPr>
              <a:t>R-strategists with M/K&gt;1.0 – are often called weed, or boom and bust species. They have high intrinsic rates of population growth and typically unstable population dynamics. R-strategist start breeding at relatively small sizes, but continue growing relatively fast throughout adult life. Adults generally die small, well before they reach asymptotic size, few get really big, so they don’t form adult modes even in the unfished state. These species are often the prey of higher order predators.</a:t>
            </a:r>
          </a:p>
        </p:txBody>
      </p:sp>
      <p:sp>
        <p:nvSpPr>
          <p:cNvPr id="76803" name="Slide Number Placeholder 3">
            <a:extLst>
              <a:ext uri="{FF2B5EF4-FFF2-40B4-BE49-F238E27FC236}">
                <a16:creationId xmlns:a16="http://schemas.microsoft.com/office/drawing/2014/main" id="{FEE31205-C2FD-1847-A645-F08198E866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31D963D-A746-A240-8A07-B0D49F0C4FDB}" type="slidenum">
              <a:rPr lang="en-US" altLang="en-US" sz="1200"/>
              <a:pPr/>
              <a:t>46</a:t>
            </a:fld>
            <a:endParaRPr lang="en-US" altLang="en-US" sz="1200"/>
          </a:p>
        </p:txBody>
      </p:sp>
    </p:spTree>
    <p:extLst>
      <p:ext uri="{BB962C8B-B14F-4D97-AF65-F5344CB8AC3E}">
        <p14:creationId xmlns:p14="http://schemas.microsoft.com/office/powerpoint/2010/main" val="1784635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ED5F0C19-B957-D448-87DE-A2E981597DAF}"/>
              </a:ext>
            </a:extLst>
          </p:cNvPr>
          <p:cNvSpPr>
            <a:spLocks noGrp="1" noRot="1" noChangeAspect="1"/>
          </p:cNvSpPr>
          <p:nvPr>
            <p:ph type="sldImg"/>
          </p:nvPr>
        </p:nvSpPr>
        <p:spPr>
          <a:ln/>
        </p:spPr>
      </p:sp>
      <p:sp>
        <p:nvSpPr>
          <p:cNvPr id="78850" name="Notes Placeholder 2">
            <a:extLst>
              <a:ext uri="{FF2B5EF4-FFF2-40B4-BE49-F238E27FC236}">
                <a16:creationId xmlns:a16="http://schemas.microsoft.com/office/drawing/2014/main" id="{FBBF726C-699C-6747-8B39-58B298FACC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dirty="0">
                <a:latin typeface="Times New Roman" panose="02020603050405020304" pitchFamily="18" charset="0"/>
                <a:ea typeface="ＭＳ Ｐゴシック" panose="020B0600070205080204" pitchFamily="34" charset="-128"/>
              </a:rPr>
              <a:t>K-strategist M/K &lt;1.0 tend to have stable populations matched to the carrying capacity of their habitat. These species are often higher order predators, or bigger bodied herbivores and </a:t>
            </a:r>
            <a:r>
              <a:rPr lang="en-US" altLang="en-US" dirty="0" err="1">
                <a:latin typeface="Times New Roman" panose="02020603050405020304" pitchFamily="18" charset="0"/>
                <a:ea typeface="ＭＳ Ｐゴシック" panose="020B0600070205080204" pitchFamily="34" charset="-128"/>
              </a:rPr>
              <a:t>planktivores</a:t>
            </a:r>
            <a:r>
              <a:rPr lang="en-US" altLang="en-US" dirty="0">
                <a:latin typeface="Times New Roman" panose="02020603050405020304" pitchFamily="18" charset="0"/>
                <a:ea typeface="ＭＳ Ｐゴシック" panose="020B0600070205080204" pitchFamily="34" charset="-128"/>
              </a:rPr>
              <a:t>. They grow to almost full adult size before maturing, but mature at a relatively big size early in their often extended life cycle, and then participate in many breeding cycles without growing much. </a:t>
            </a:r>
          </a:p>
        </p:txBody>
      </p:sp>
      <p:sp>
        <p:nvSpPr>
          <p:cNvPr id="78851" name="Slide Number Placeholder 3">
            <a:extLst>
              <a:ext uri="{FF2B5EF4-FFF2-40B4-BE49-F238E27FC236}">
                <a16:creationId xmlns:a16="http://schemas.microsoft.com/office/drawing/2014/main" id="{4B40F935-ED20-7E4C-A2E4-5938224381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220BAE0-7A6C-9143-9B19-F261357D80B5}" type="slidenum">
              <a:rPr lang="en-US" altLang="en-US" sz="1200"/>
              <a:pPr/>
              <a:t>47</a:t>
            </a:fld>
            <a:endParaRPr lang="en-US" altLang="en-US" sz="1200"/>
          </a:p>
        </p:txBody>
      </p:sp>
    </p:spTree>
    <p:extLst>
      <p:ext uri="{BB962C8B-B14F-4D97-AF65-F5344CB8AC3E}">
        <p14:creationId xmlns:p14="http://schemas.microsoft.com/office/powerpoint/2010/main" val="892751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A1288A2E-303E-9446-985B-7A518F40737E}"/>
              </a:ext>
            </a:extLst>
          </p:cNvPr>
          <p:cNvSpPr>
            <a:spLocks noGrp="1" noRot="1" noChangeAspect="1"/>
          </p:cNvSpPr>
          <p:nvPr>
            <p:ph type="sldImg"/>
          </p:nvPr>
        </p:nvSpPr>
        <p:spPr>
          <a:ln/>
        </p:spPr>
      </p:sp>
      <p:sp>
        <p:nvSpPr>
          <p:cNvPr id="80898" name="Notes Placeholder 2">
            <a:extLst>
              <a:ext uri="{FF2B5EF4-FFF2-40B4-BE49-F238E27FC236}">
                <a16:creationId xmlns:a16="http://schemas.microsoft.com/office/drawing/2014/main" id="{EF502B76-FA16-9746-BCAD-4F75A4E138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Their unfished populations are characterized by a prominent adult modes, because they have many adult cohorts growing slowly around asymptotic size stacking up on each other in the length frequency histograms.</a:t>
            </a:r>
          </a:p>
          <a:p>
            <a:pPr>
              <a:lnSpc>
                <a:spcPct val="90000"/>
              </a:lnSpc>
            </a:pPr>
            <a:r>
              <a:rPr lang="en-US" altLang="en-US" dirty="0">
                <a:latin typeface="Times New Roman" panose="02020603050405020304" pitchFamily="18" charset="0"/>
                <a:ea typeface="ＭＳ Ｐゴシック" panose="020B0600070205080204" pitchFamily="34" charset="-128"/>
              </a:rPr>
              <a:t>Our conceptual leap is to </a:t>
            </a:r>
            <a:r>
              <a:rPr lang="en-US" altLang="en-US" dirty="0" err="1">
                <a:latin typeface="Times New Roman" panose="02020603050405020304" pitchFamily="18" charset="0"/>
                <a:ea typeface="ＭＳ Ｐゴシック" panose="020B0600070205080204" pitchFamily="34" charset="-128"/>
              </a:rPr>
              <a:t>realise</a:t>
            </a:r>
            <a:r>
              <a:rPr lang="en-US" altLang="en-US" dirty="0">
                <a:latin typeface="Times New Roman" panose="02020603050405020304" pitchFamily="18" charset="0"/>
                <a:ea typeface="ＭＳ Ｐゴシック" panose="020B0600070205080204" pitchFamily="34" charset="-128"/>
              </a:rPr>
              <a:t> that M/K puts a number on how much of an R- or K- strategist you are, and that this is linked to size structure. Our work is fleshing out the intuitions of the pioneers </a:t>
            </a:r>
            <a:r>
              <a:rPr lang="en-US" altLang="en-US" dirty="0" err="1">
                <a:latin typeface="Times New Roman" panose="02020603050405020304" pitchFamily="18" charset="0"/>
                <a:ea typeface="ＭＳ Ｐゴシック" panose="020B0600070205080204" pitchFamily="34" charset="-128"/>
              </a:rPr>
              <a:t>Beverton</a:t>
            </a:r>
            <a:r>
              <a:rPr lang="en-US" altLang="en-US" dirty="0">
                <a:latin typeface="Times New Roman" panose="02020603050405020304" pitchFamily="18" charset="0"/>
                <a:ea typeface="ＭＳ Ｐゴシック" panose="020B0600070205080204" pitchFamily="34" charset="-128"/>
              </a:rPr>
              <a:t> &amp; Holt.</a:t>
            </a:r>
          </a:p>
          <a:p>
            <a:pPr marL="0" marR="0" lvl="0" indent="0" algn="l" defTabSz="457200" rtl="0" eaLnBrk="1" fontAlgn="auto" latinLnBrk="0" hangingPunct="1">
              <a:lnSpc>
                <a:spcPct val="90000"/>
              </a:lnSpc>
              <a:spcBef>
                <a:spcPct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With this understanding the potential is that we no longer need detailed biological studies of each and every fish population, or historic data. We simply need to categorize the life history strategies of species and families in terms of </a:t>
            </a:r>
            <a:r>
              <a:rPr lang="en-US" altLang="en-US" i="1" dirty="0">
                <a:latin typeface="Times New Roman" panose="02020603050405020304" pitchFamily="18" charset="0"/>
                <a:ea typeface="ＭＳ Ｐゴシック" panose="020B0600070205080204" pitchFamily="34" charset="-128"/>
              </a:rPr>
              <a:t>M/k</a:t>
            </a:r>
            <a:r>
              <a:rPr lang="en-US" altLang="en-US" dirty="0">
                <a:latin typeface="Times New Roman" panose="02020603050405020304" pitchFamily="18" charset="0"/>
                <a:ea typeface="ＭＳ Ｐゴシック" panose="020B0600070205080204" pitchFamily="34" charset="-128"/>
              </a:rPr>
              <a:t>, and conduct studies of size of maturity and size composition , to be able to complete simple snapshot assessment of SPR</a:t>
            </a:r>
          </a:p>
          <a:p>
            <a:pPr marL="0" marR="0" lvl="0" indent="0" algn="l" defTabSz="457200" rtl="0" eaLnBrk="1" fontAlgn="auto" latinLnBrk="0" hangingPunct="1">
              <a:lnSpc>
                <a:spcPct val="90000"/>
              </a:lnSpc>
              <a:spcBef>
                <a:spcPct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So in this light for the last 4 years we have been combing the age and growth literature and developing a massive meta-analysis of life history ratios so that we can test Holt’s idea that the LHR are characteristic of entire groups of species with shared life history strategies. And it does turn out to be true. We don’t need detailed biological studies in each location for each fishery. </a:t>
            </a:r>
          </a:p>
          <a:p>
            <a:pPr marL="0" marR="0" lvl="0" indent="0" algn="l" defTabSz="457200" rtl="0" eaLnBrk="1" fontAlgn="auto" latinLnBrk="0" hangingPunct="1">
              <a:lnSpc>
                <a:spcPct val="90000"/>
              </a:lnSpc>
              <a:spcBef>
                <a:spcPct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These life history ratios are shared across entire family groupings of species. But this is getting into tomorrow’s seminar on the application of LB-SPR.</a:t>
            </a:r>
          </a:p>
          <a:p>
            <a:pPr marL="0" marR="0" lvl="0" indent="0" algn="l" defTabSz="457200" rtl="0" eaLnBrk="1" fontAlgn="auto" latinLnBrk="0" hangingPunct="1">
              <a:lnSpc>
                <a:spcPct val="90000"/>
              </a:lnSpc>
              <a:spcBef>
                <a:spcPct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Here we have finished laying out the basic theory underlying the approach.</a:t>
            </a:r>
          </a:p>
          <a:p>
            <a:pPr marL="0" marR="0" lvl="0" indent="0" algn="l" defTabSz="457200" rtl="0" eaLnBrk="1" fontAlgn="auto" latinLnBrk="0" hangingPunct="1">
              <a:lnSpc>
                <a:spcPct val="90000"/>
              </a:lnSpc>
              <a:spcBef>
                <a:spcPct val="0"/>
              </a:spcBef>
              <a:spcAft>
                <a:spcPts val="0"/>
              </a:spcAft>
              <a:buClrTx/>
              <a:buSzTx/>
              <a:buFontTx/>
              <a:buNone/>
              <a:tabLst/>
              <a:defRPr/>
            </a:pP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spcBef>
                <a:spcPct val="0"/>
              </a:spcBef>
            </a:pPr>
            <a:endParaRPr lang="en-US" altLang="en-US" dirty="0">
              <a:latin typeface="Times New Roman" panose="02020603050405020304" pitchFamily="18" charset="0"/>
              <a:ea typeface="ＭＳ Ｐゴシック" panose="020B0600070205080204" pitchFamily="34" charset="-128"/>
            </a:endParaRPr>
          </a:p>
          <a:p>
            <a:pPr>
              <a:lnSpc>
                <a:spcPct val="90000"/>
              </a:lnSpc>
            </a:pPr>
            <a:endParaRPr lang="en-US" altLang="en-US" dirty="0">
              <a:latin typeface="Times New Roman" panose="02020603050405020304" pitchFamily="18" charset="0"/>
              <a:ea typeface="ＭＳ Ｐゴシック" panose="020B0600070205080204" pitchFamily="34" charset="-128"/>
            </a:endParaRPr>
          </a:p>
        </p:txBody>
      </p:sp>
      <p:sp>
        <p:nvSpPr>
          <p:cNvPr id="80899" name="Slide Number Placeholder 3">
            <a:extLst>
              <a:ext uri="{FF2B5EF4-FFF2-40B4-BE49-F238E27FC236}">
                <a16:creationId xmlns:a16="http://schemas.microsoft.com/office/drawing/2014/main" id="{29FDABEA-69BC-FD46-B5F4-533659B27D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7072691-7723-1042-AC78-3536B38575CC}" type="slidenum">
              <a:rPr lang="en-US" altLang="en-US" sz="1200"/>
              <a:pPr/>
              <a:t>48</a:t>
            </a:fld>
            <a:endParaRPr lang="en-US" altLang="en-US" sz="1200"/>
          </a:p>
        </p:txBody>
      </p:sp>
    </p:spTree>
    <p:extLst>
      <p:ext uri="{BB962C8B-B14F-4D97-AF65-F5344CB8AC3E}">
        <p14:creationId xmlns:p14="http://schemas.microsoft.com/office/powerpoint/2010/main" val="342915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at the</a:t>
            </a:r>
            <a:r>
              <a:rPr lang="en-US" baseline="0" dirty="0"/>
              <a:t> size of maturity (</a:t>
            </a:r>
            <a:r>
              <a:rPr lang="en-US" baseline="0" dirty="0" err="1"/>
              <a:t>Lm</a:t>
            </a:r>
            <a:r>
              <a:rPr lang="en-US" baseline="0" dirty="0"/>
              <a:t>) energy starts being used for reproduction </a:t>
            </a:r>
            <a:r>
              <a:rPr lang="mr-IN" baseline="0" dirty="0"/>
              <a:t>…</a:t>
            </a:r>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7</a:t>
            </a:fld>
            <a:endParaRPr lang="en-US"/>
          </a:p>
        </p:txBody>
      </p:sp>
    </p:spTree>
    <p:extLst>
      <p:ext uri="{BB962C8B-B14F-4D97-AF65-F5344CB8AC3E}">
        <p14:creationId xmlns:p14="http://schemas.microsoft.com/office/powerpoint/2010/main" val="91436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and growth slows </a:t>
            </a:r>
            <a:r>
              <a:rPr lang="mr-IN" baseline="0" dirty="0"/>
              <a:t>…</a:t>
            </a:r>
            <a:r>
              <a:rPr lang="en-AU" baseline="0" dirty="0"/>
              <a:t>.</a:t>
            </a:r>
            <a:r>
              <a:rPr lang="en-US" baseline="0" dirty="0"/>
              <a:t> As </a:t>
            </a:r>
            <a:r>
              <a:rPr lang="en-US" sz="1200" b="1" dirty="0">
                <a:solidFill>
                  <a:srgbClr val="000000"/>
                </a:solidFill>
                <a:latin typeface="Lucida Grande"/>
                <a:ea typeface="Lucida Grande"/>
                <a:cs typeface="Lucida Grande"/>
              </a:rPr>
              <a:t>L</a:t>
            </a:r>
            <a:r>
              <a:rPr lang="en-US" sz="1200" b="1" baseline="-25000" dirty="0">
                <a:solidFill>
                  <a:srgbClr val="000000"/>
                </a:solidFill>
                <a:latin typeface="Lucida Grande"/>
                <a:ea typeface="Lucida Grande"/>
                <a:cs typeface="Lucida Grande"/>
              </a:rPr>
              <a:t>∞</a:t>
            </a:r>
            <a:r>
              <a:rPr lang="en-US" baseline="0" dirty="0"/>
              <a:t> is approached.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8</a:t>
            </a:fld>
            <a:endParaRPr lang="en-US"/>
          </a:p>
        </p:txBody>
      </p:sp>
    </p:spTree>
    <p:extLst>
      <p:ext uri="{BB962C8B-B14F-4D97-AF65-F5344CB8AC3E}">
        <p14:creationId xmlns:p14="http://schemas.microsoft.com/office/powerpoint/2010/main" val="162884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And finally if the fish lives long enough it gets to a size where all its energy is being used for reproduction and maintenance and growth becomes extremely slow – asymptotic size as been attained.</a:t>
            </a:r>
          </a:p>
        </p:txBody>
      </p:sp>
      <p:sp>
        <p:nvSpPr>
          <p:cNvPr id="4" name="Slide Number Placeholder 3"/>
          <p:cNvSpPr>
            <a:spLocks noGrp="1"/>
          </p:cNvSpPr>
          <p:nvPr>
            <p:ph type="sldNum" sz="quarter" idx="10"/>
          </p:nvPr>
        </p:nvSpPr>
        <p:spPr/>
        <p:txBody>
          <a:bodyPr/>
          <a:lstStyle/>
          <a:p>
            <a:fld id="{A44F3800-7ED7-CA43-A738-4E248A53C39C}" type="slidenum">
              <a:rPr lang="en-US" smtClean="0"/>
              <a:t>9</a:t>
            </a:fld>
            <a:endParaRPr lang="en-US"/>
          </a:p>
        </p:txBody>
      </p:sp>
    </p:spTree>
    <p:extLst>
      <p:ext uri="{BB962C8B-B14F-4D97-AF65-F5344CB8AC3E}">
        <p14:creationId xmlns:p14="http://schemas.microsoft.com/office/powerpoint/2010/main" val="2498196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of the life history parameters we want to talk about is natural mortality</a:t>
            </a:r>
            <a:r>
              <a:rPr lang="en-US" baseline="0" dirty="0"/>
              <a:t> (M). </a:t>
            </a:r>
          </a:p>
          <a:p>
            <a:r>
              <a:rPr lang="en-US" baseline="0" dirty="0"/>
              <a:t>This is the instantaneous rate at which fish die off from natural causes; predators, diseases, starvation etc. </a:t>
            </a:r>
          </a:p>
          <a:p>
            <a:r>
              <a:rPr lang="en-US" baseline="0" dirty="0"/>
              <a:t>It is an inverse measure of their longevity and works something like K in the growth curve.</a:t>
            </a:r>
          </a:p>
          <a:p>
            <a:r>
              <a:rPr lang="en-US" baseline="0" dirty="0"/>
              <a:t>So roughly speaking with a high M &gt;1 you are more or less an annual species, and with a low M=0.2 some of you have a reasonable expectation of live &gt;20 years.</a:t>
            </a:r>
          </a:p>
          <a:p>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10</a:t>
            </a:fld>
            <a:endParaRPr lang="en-US"/>
          </a:p>
        </p:txBody>
      </p:sp>
    </p:spTree>
    <p:extLst>
      <p:ext uri="{BB962C8B-B14F-4D97-AF65-F5344CB8AC3E}">
        <p14:creationId xmlns:p14="http://schemas.microsoft.com/office/powerpoint/2010/main" val="345925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young fish are created by the reproduction of their parents and recruit to the stock and M defines </a:t>
            </a:r>
          </a:p>
          <a:p>
            <a:r>
              <a:rPr lang="en-US" dirty="0"/>
              <a:t>the rate at</a:t>
            </a:r>
            <a:r>
              <a:rPr lang="en-US" baseline="0" dirty="0"/>
              <a:t> which their cohort declines through natural processes.</a:t>
            </a:r>
            <a:endParaRPr lang="en-US" dirty="0"/>
          </a:p>
        </p:txBody>
      </p:sp>
      <p:sp>
        <p:nvSpPr>
          <p:cNvPr id="4" name="Slide Number Placeholder 3"/>
          <p:cNvSpPr>
            <a:spLocks noGrp="1"/>
          </p:cNvSpPr>
          <p:nvPr>
            <p:ph type="sldNum" sz="quarter" idx="10"/>
          </p:nvPr>
        </p:nvSpPr>
        <p:spPr/>
        <p:txBody>
          <a:bodyPr/>
          <a:lstStyle/>
          <a:p>
            <a:fld id="{A44F3800-7ED7-CA43-A738-4E248A53C39C}" type="slidenum">
              <a:rPr lang="en-US" smtClean="0"/>
              <a:t>11</a:t>
            </a:fld>
            <a:endParaRPr lang="en-US"/>
          </a:p>
        </p:txBody>
      </p:sp>
    </p:spTree>
    <p:extLst>
      <p:ext uri="{BB962C8B-B14F-4D97-AF65-F5344CB8AC3E}">
        <p14:creationId xmlns:p14="http://schemas.microsoft.com/office/powerpoint/2010/main" val="33602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FE860CD-AAFD-4B4A-AD60-1F40C3E21C32}"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91672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FE860CD-AAFD-4B4A-AD60-1F40C3E21C32}"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388245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FE860CD-AAFD-4B4A-AD60-1F40C3E21C32}"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302115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FE860CD-AAFD-4B4A-AD60-1F40C3E21C32}"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246735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FE860CD-AAFD-4B4A-AD60-1F40C3E21C32}"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351216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FE860CD-AAFD-4B4A-AD60-1F40C3E21C32}" type="datetimeFigureOut">
              <a:rPr lang="en-US" smtClean="0"/>
              <a:t>4/28/21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144215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FE860CD-AAFD-4B4A-AD60-1F40C3E21C32}" type="datetimeFigureOut">
              <a:rPr lang="en-US" smtClean="0"/>
              <a:t>4/28/21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367714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FE860CD-AAFD-4B4A-AD60-1F40C3E21C32}" type="datetimeFigureOut">
              <a:rPr lang="en-US" smtClean="0"/>
              <a:t>4/28/21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356814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860CD-AAFD-4B4A-AD60-1F40C3E21C32}" type="datetimeFigureOut">
              <a:rPr lang="en-US" smtClean="0"/>
              <a:t>4/28/21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242970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FE860CD-AAFD-4B4A-AD60-1F40C3E21C32}" type="datetimeFigureOut">
              <a:rPr lang="en-US" smtClean="0"/>
              <a:t>4/28/21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2783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FE860CD-AAFD-4B4A-AD60-1F40C3E21C32}" type="datetimeFigureOut">
              <a:rPr lang="en-US" smtClean="0"/>
              <a:t>4/28/21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2D75-729A-6847-8BBB-E871C7AF3810}" type="slidenum">
              <a:rPr lang="en-US" smtClean="0"/>
              <a:t>‹#›</a:t>
            </a:fld>
            <a:endParaRPr lang="en-US"/>
          </a:p>
        </p:txBody>
      </p:sp>
    </p:spTree>
    <p:extLst>
      <p:ext uri="{BB962C8B-B14F-4D97-AF65-F5344CB8AC3E}">
        <p14:creationId xmlns:p14="http://schemas.microsoft.com/office/powerpoint/2010/main" val="298448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860CD-AAFD-4B4A-AD60-1F40C3E21C32}" type="datetimeFigureOut">
              <a:rPr lang="en-US" smtClean="0"/>
              <a:t>4/28/21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E2D75-729A-6847-8BBB-E871C7AF3810}" type="slidenum">
              <a:rPr lang="en-US" smtClean="0"/>
              <a:t>‹#›</a:t>
            </a:fld>
            <a:endParaRPr lang="en-US"/>
          </a:p>
        </p:txBody>
      </p:sp>
    </p:spTree>
    <p:extLst>
      <p:ext uri="{BB962C8B-B14F-4D97-AF65-F5344CB8AC3E}">
        <p14:creationId xmlns:p14="http://schemas.microsoft.com/office/powerpoint/2010/main" val="1301114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emf"/><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emf"/><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emf"/><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emf"/><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jp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14.jp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35.xml"/><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jpg"/><Relationship Id="rId7"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mt="6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998" y="1741248"/>
            <a:ext cx="8760004" cy="3592984"/>
          </a:xfrm>
        </p:spPr>
        <p:txBody>
          <a:bodyPr>
            <a:normAutofit/>
          </a:bodyPr>
          <a:lstStyle/>
          <a:p>
            <a:r>
              <a:rPr lang="en-AU" b="1" dirty="0"/>
              <a:t>Introduction to Length-Based SPR Assessment</a:t>
            </a:r>
            <a:endParaRPr lang="en-US" b="1" dirty="0"/>
          </a:p>
        </p:txBody>
      </p:sp>
      <p:sp>
        <p:nvSpPr>
          <p:cNvPr id="3" name="Subtitle 2"/>
          <p:cNvSpPr>
            <a:spLocks noGrp="1"/>
          </p:cNvSpPr>
          <p:nvPr>
            <p:ph type="subTitle" idx="1"/>
          </p:nvPr>
        </p:nvSpPr>
        <p:spPr>
          <a:xfrm>
            <a:off x="1371600" y="4630321"/>
            <a:ext cx="6400800" cy="1752600"/>
          </a:xfrm>
        </p:spPr>
        <p:txBody>
          <a:bodyPr/>
          <a:lstStyle/>
          <a:p>
            <a:r>
              <a:rPr lang="en-US" dirty="0">
                <a:solidFill>
                  <a:schemeClr val="tx1"/>
                </a:solidFill>
              </a:rPr>
              <a:t>Jeremy Prince</a:t>
            </a:r>
          </a:p>
          <a:p>
            <a:r>
              <a:rPr lang="en-US" dirty="0">
                <a:solidFill>
                  <a:schemeClr val="tx1"/>
                </a:solidFill>
              </a:rPr>
              <a:t>January 2021</a:t>
            </a:r>
          </a:p>
          <a:p>
            <a:r>
              <a:rPr lang="en-US" dirty="0">
                <a:solidFill>
                  <a:schemeClr val="tx1"/>
                </a:solidFill>
              </a:rPr>
              <a:t>biospherics@ozemail.com.au</a:t>
            </a:r>
          </a:p>
        </p:txBody>
      </p:sp>
    </p:spTree>
    <p:extLst>
      <p:ext uri="{BB962C8B-B14F-4D97-AF65-F5344CB8AC3E}">
        <p14:creationId xmlns:p14="http://schemas.microsoft.com/office/powerpoint/2010/main" val="426826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83" b="2095"/>
          <a:stretch/>
        </p:blipFill>
        <p:spPr>
          <a:xfrm>
            <a:off x="0" y="729012"/>
            <a:ext cx="9144000" cy="5373520"/>
          </a:xfrm>
          <a:prstGeom prst="rect">
            <a:avLst/>
          </a:prstGeom>
        </p:spPr>
      </p:pic>
      <p:sp>
        <p:nvSpPr>
          <p:cNvPr id="7" name="Title 1"/>
          <p:cNvSpPr>
            <a:spLocks noGrp="1"/>
          </p:cNvSpPr>
          <p:nvPr>
            <p:ph type="title"/>
          </p:nvPr>
        </p:nvSpPr>
        <p:spPr>
          <a:xfrm>
            <a:off x="457200" y="274638"/>
            <a:ext cx="8229600" cy="674611"/>
          </a:xfrm>
        </p:spPr>
        <p:txBody>
          <a:bodyPr>
            <a:normAutofit fontScale="90000"/>
          </a:bodyPr>
          <a:lstStyle/>
          <a:p>
            <a:r>
              <a:rPr lang="en-US" b="1"/>
              <a:t>Natural Mortality - M</a:t>
            </a:r>
          </a:p>
        </p:txBody>
      </p:sp>
      <p:sp>
        <p:nvSpPr>
          <p:cNvPr id="8" name="TextBox 7"/>
          <p:cNvSpPr txBox="1"/>
          <p:nvPr/>
        </p:nvSpPr>
        <p:spPr>
          <a:xfrm>
            <a:off x="2628900" y="4410184"/>
            <a:ext cx="760016"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M</a:t>
            </a:r>
            <a:endParaRPr lang="en-US" sz="3200" b="1"/>
          </a:p>
        </p:txBody>
      </p:sp>
    </p:spTree>
    <p:extLst>
      <p:ext uri="{BB962C8B-B14F-4D97-AF65-F5344CB8AC3E}">
        <p14:creationId xmlns:p14="http://schemas.microsoft.com/office/powerpoint/2010/main" val="393536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83" b="2095"/>
          <a:stretch/>
        </p:blipFill>
        <p:spPr>
          <a:xfrm>
            <a:off x="0" y="729012"/>
            <a:ext cx="9144000" cy="5373520"/>
          </a:xfrm>
          <a:prstGeom prst="rect">
            <a:avLst/>
          </a:prstGeom>
        </p:spPr>
      </p:pic>
      <p:sp>
        <p:nvSpPr>
          <p:cNvPr id="7" name="Title 1"/>
          <p:cNvSpPr>
            <a:spLocks noGrp="1"/>
          </p:cNvSpPr>
          <p:nvPr>
            <p:ph type="title"/>
          </p:nvPr>
        </p:nvSpPr>
        <p:spPr>
          <a:xfrm>
            <a:off x="457200" y="274638"/>
            <a:ext cx="8229600" cy="674611"/>
          </a:xfrm>
        </p:spPr>
        <p:txBody>
          <a:bodyPr>
            <a:normAutofit fontScale="90000"/>
          </a:bodyPr>
          <a:lstStyle/>
          <a:p>
            <a:r>
              <a:rPr lang="en-US" b="1"/>
              <a:t>Natural Mortality - M</a:t>
            </a:r>
          </a:p>
        </p:txBody>
      </p:sp>
      <p:sp>
        <p:nvSpPr>
          <p:cNvPr id="8" name="TextBox 7"/>
          <p:cNvSpPr txBox="1"/>
          <p:nvPr/>
        </p:nvSpPr>
        <p:spPr>
          <a:xfrm>
            <a:off x="2628900" y="4410184"/>
            <a:ext cx="760016"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M</a:t>
            </a:r>
            <a:endParaRPr lang="en-US" sz="3200" b="1"/>
          </a:p>
        </p:txBody>
      </p:sp>
      <p:pic>
        <p:nvPicPr>
          <p:cNvPr id="5" name="Picture 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9" name="Picture 8"/>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10" name="Picture 9"/>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11" name="Picture 10"/>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2" name="Picture 11"/>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3" name="Picture 12"/>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4" name="Picture 13"/>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5" name="Picture 1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6" name="Picture 1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7" name="Picture 16"/>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18" name="Picture 17"/>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7659458" y="1021398"/>
            <a:ext cx="920278" cy="503905"/>
          </a:xfrm>
          <a:prstGeom prst="rect">
            <a:avLst/>
          </a:prstGeom>
        </p:spPr>
      </p:pic>
      <p:pic>
        <p:nvPicPr>
          <p:cNvPr id="19" name="Picture 18"/>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6141805" y="769446"/>
            <a:ext cx="920278" cy="503905"/>
          </a:xfrm>
          <a:prstGeom prst="rect">
            <a:avLst/>
          </a:prstGeom>
        </p:spPr>
      </p:pic>
      <p:pic>
        <p:nvPicPr>
          <p:cNvPr id="20" name="Picture 19"/>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6511465" y="2260131"/>
            <a:ext cx="1043122" cy="571169"/>
          </a:xfrm>
          <a:prstGeom prst="rect">
            <a:avLst/>
          </a:prstGeom>
        </p:spPr>
      </p:pic>
      <p:pic>
        <p:nvPicPr>
          <p:cNvPr id="21" name="Picture 20"/>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6230934" y="2646887"/>
            <a:ext cx="920278" cy="503905"/>
          </a:xfrm>
          <a:prstGeom prst="rect">
            <a:avLst/>
          </a:prstGeom>
        </p:spPr>
      </p:pic>
      <p:pic>
        <p:nvPicPr>
          <p:cNvPr id="22" name="Picture 21"/>
          <p:cNvPicPr>
            <a:picLocks noChangeAspect="1"/>
          </p:cNvPicPr>
          <p:nvPr/>
        </p:nvPicPr>
        <p:blipFill rotWithShape="1">
          <a:blip r:embed="rId5" cstate="email">
            <a:alphaModFix amt="52000"/>
            <a:extLst>
              <a:ext uri="{28A0092B-C50C-407E-A947-70E740481C1C}">
                <a14:useLocalDpi xmlns:a14="http://schemas.microsoft.com/office/drawing/2010/main"/>
              </a:ext>
            </a:extLst>
          </a:blip>
          <a:srcRect/>
          <a:stretch/>
        </p:blipFill>
        <p:spPr>
          <a:xfrm>
            <a:off x="6528169" y="1777256"/>
            <a:ext cx="920278" cy="503905"/>
          </a:xfrm>
          <a:prstGeom prst="rect">
            <a:avLst/>
          </a:prstGeom>
        </p:spPr>
      </p:pic>
      <p:pic>
        <p:nvPicPr>
          <p:cNvPr id="23" name="Picture 22"/>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6954865" y="870924"/>
            <a:ext cx="920278" cy="503905"/>
          </a:xfrm>
          <a:prstGeom prst="rect">
            <a:avLst/>
          </a:prstGeom>
        </p:spPr>
      </p:pic>
      <p:pic>
        <p:nvPicPr>
          <p:cNvPr id="24" name="Picture 23"/>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7094448" y="2792592"/>
            <a:ext cx="920278" cy="503905"/>
          </a:xfrm>
          <a:prstGeom prst="rect">
            <a:avLst/>
          </a:prstGeom>
        </p:spPr>
      </p:pic>
      <p:pic>
        <p:nvPicPr>
          <p:cNvPr id="25" name="Picture 24"/>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7448447" y="2327395"/>
            <a:ext cx="920278" cy="503905"/>
          </a:xfrm>
          <a:prstGeom prst="rect">
            <a:avLst/>
          </a:prstGeom>
        </p:spPr>
      </p:pic>
      <p:pic>
        <p:nvPicPr>
          <p:cNvPr id="26" name="Picture 25"/>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7347234" y="1815739"/>
            <a:ext cx="920278" cy="503905"/>
          </a:xfrm>
          <a:prstGeom prst="rect">
            <a:avLst/>
          </a:prstGeom>
        </p:spPr>
      </p:pic>
      <p:pic>
        <p:nvPicPr>
          <p:cNvPr id="27" name="Picture 26"/>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7062083" y="1374296"/>
            <a:ext cx="920278" cy="503905"/>
          </a:xfrm>
          <a:prstGeom prst="rect">
            <a:avLst/>
          </a:prstGeom>
        </p:spPr>
      </p:pic>
      <p:pic>
        <p:nvPicPr>
          <p:cNvPr id="28" name="Picture 27"/>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6230934" y="1273351"/>
            <a:ext cx="920278" cy="503905"/>
          </a:xfrm>
          <a:prstGeom prst="rect">
            <a:avLst/>
          </a:prstGeom>
        </p:spPr>
      </p:pic>
      <p:pic>
        <p:nvPicPr>
          <p:cNvPr id="29" name="Picture 28"/>
          <p:cNvPicPr>
            <a:picLocks noChangeAspect="1"/>
          </p:cNvPicPr>
          <p:nvPr/>
        </p:nvPicPr>
        <p:blipFill rotWithShape="1">
          <a:blip r:embed="rId5" cstate="email">
            <a:alphaModFix amt="45000"/>
            <a:extLst>
              <a:ext uri="{28A0092B-C50C-407E-A947-70E740481C1C}">
                <a14:useLocalDpi xmlns:a14="http://schemas.microsoft.com/office/drawing/2010/main"/>
              </a:ext>
            </a:extLst>
          </a:blip>
          <a:srcRect/>
          <a:stretch/>
        </p:blipFill>
        <p:spPr>
          <a:xfrm>
            <a:off x="5681666" y="1756226"/>
            <a:ext cx="920278" cy="503905"/>
          </a:xfrm>
          <a:prstGeom prst="rect">
            <a:avLst/>
          </a:prstGeom>
        </p:spPr>
      </p:pic>
      <p:sp>
        <p:nvSpPr>
          <p:cNvPr id="30" name="Up Arrow 29"/>
          <p:cNvSpPr/>
          <p:nvPr/>
        </p:nvSpPr>
        <p:spPr>
          <a:xfrm rot="15123745">
            <a:off x="3729647" y="49350"/>
            <a:ext cx="461108" cy="4042045"/>
          </a:xfrm>
          <a:prstGeom prst="upArrow">
            <a:avLst>
              <a:gd name="adj1" fmla="val 50489"/>
              <a:gd name="adj2" fmla="val 490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2225735" y="1288859"/>
            <a:ext cx="2394226" cy="674611"/>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a:t>Recruitment</a:t>
            </a:r>
          </a:p>
        </p:txBody>
      </p:sp>
    </p:spTree>
    <p:extLst>
      <p:ext uri="{BB962C8B-B14F-4D97-AF65-F5344CB8AC3E}">
        <p14:creationId xmlns:p14="http://schemas.microsoft.com/office/powerpoint/2010/main" val="389672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83" b="2095"/>
          <a:stretch/>
        </p:blipFill>
        <p:spPr>
          <a:xfrm>
            <a:off x="0" y="729012"/>
            <a:ext cx="9144000" cy="5373520"/>
          </a:xfrm>
          <a:prstGeom prst="rect">
            <a:avLst/>
          </a:prstGeom>
        </p:spPr>
      </p:pic>
      <p:sp>
        <p:nvSpPr>
          <p:cNvPr id="7" name="Title 1"/>
          <p:cNvSpPr>
            <a:spLocks noGrp="1"/>
          </p:cNvSpPr>
          <p:nvPr>
            <p:ph type="title"/>
          </p:nvPr>
        </p:nvSpPr>
        <p:spPr>
          <a:xfrm>
            <a:off x="457200" y="274638"/>
            <a:ext cx="8229600" cy="674611"/>
          </a:xfrm>
        </p:spPr>
        <p:txBody>
          <a:bodyPr>
            <a:normAutofit fontScale="90000"/>
          </a:bodyPr>
          <a:lstStyle/>
          <a:p>
            <a:r>
              <a:rPr lang="en-US" b="1"/>
              <a:t>Natural Mortality - M</a:t>
            </a:r>
          </a:p>
        </p:txBody>
      </p:sp>
      <p:sp>
        <p:nvSpPr>
          <p:cNvPr id="8" name="TextBox 7"/>
          <p:cNvSpPr txBox="1"/>
          <p:nvPr/>
        </p:nvSpPr>
        <p:spPr>
          <a:xfrm>
            <a:off x="2628900" y="4410184"/>
            <a:ext cx="760016"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M</a:t>
            </a:r>
            <a:endParaRPr lang="en-US" sz="3200" b="1"/>
          </a:p>
        </p:txBody>
      </p:sp>
      <p:pic>
        <p:nvPicPr>
          <p:cNvPr id="5" name="Picture 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9" name="Picture 8"/>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10" name="Picture 9"/>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11" name="Picture 10"/>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2" name="Picture 11"/>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3" name="Picture 12"/>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4" name="Picture 13"/>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5" name="Picture 1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6" name="Picture 1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7" name="Picture 16"/>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32" name="Picture 31"/>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33" name="Picture 32"/>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34" name="Picture 33"/>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35" name="Picture 34"/>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36" name="Picture 35"/>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37" name="Picture 36"/>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spTree>
    <p:extLst>
      <p:ext uri="{BB962C8B-B14F-4D97-AF65-F5344CB8AC3E}">
        <p14:creationId xmlns:p14="http://schemas.microsoft.com/office/powerpoint/2010/main" val="7143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83" b="2095"/>
          <a:stretch/>
        </p:blipFill>
        <p:spPr>
          <a:xfrm>
            <a:off x="0" y="729012"/>
            <a:ext cx="9144000" cy="5373520"/>
          </a:xfrm>
          <a:prstGeom prst="rect">
            <a:avLst/>
          </a:prstGeom>
        </p:spPr>
      </p:pic>
      <p:sp>
        <p:nvSpPr>
          <p:cNvPr id="7" name="Title 1"/>
          <p:cNvSpPr>
            <a:spLocks noGrp="1"/>
          </p:cNvSpPr>
          <p:nvPr>
            <p:ph type="title"/>
          </p:nvPr>
        </p:nvSpPr>
        <p:spPr>
          <a:xfrm>
            <a:off x="457200" y="274638"/>
            <a:ext cx="8229600" cy="674611"/>
          </a:xfrm>
        </p:spPr>
        <p:txBody>
          <a:bodyPr>
            <a:normAutofit fontScale="90000"/>
          </a:bodyPr>
          <a:lstStyle/>
          <a:p>
            <a:r>
              <a:rPr lang="en-US" b="1"/>
              <a:t>Natural Mortality - M</a:t>
            </a:r>
          </a:p>
        </p:txBody>
      </p:sp>
      <p:sp>
        <p:nvSpPr>
          <p:cNvPr id="8" name="TextBox 7"/>
          <p:cNvSpPr txBox="1"/>
          <p:nvPr/>
        </p:nvSpPr>
        <p:spPr>
          <a:xfrm>
            <a:off x="2628900" y="4410184"/>
            <a:ext cx="760016"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M</a:t>
            </a:r>
            <a:endParaRPr lang="en-US" sz="3200" b="1"/>
          </a:p>
        </p:txBody>
      </p:sp>
      <p:pic>
        <p:nvPicPr>
          <p:cNvPr id="5" name="Picture 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9" name="Picture 8"/>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10" name="Picture 9"/>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11" name="Picture 10"/>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2" name="Picture 11"/>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3" name="Picture 12"/>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4" name="Picture 13"/>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5" name="Picture 1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6" name="Picture 1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7" name="Picture 16"/>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32" name="Picture 31"/>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33" name="Picture 32"/>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34" name="Picture 33"/>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35" name="Picture 34"/>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36" name="Picture 35"/>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37" name="Picture 36"/>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pic>
        <p:nvPicPr>
          <p:cNvPr id="38" name="Picture 37"/>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2372848"/>
            <a:ext cx="1691392" cy="926135"/>
          </a:xfrm>
          <a:prstGeom prst="rect">
            <a:avLst/>
          </a:prstGeom>
        </p:spPr>
      </p:pic>
      <p:pic>
        <p:nvPicPr>
          <p:cNvPr id="39" name="Picture 38"/>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3306493"/>
            <a:ext cx="1691392" cy="926135"/>
          </a:xfrm>
          <a:prstGeom prst="rect">
            <a:avLst/>
          </a:prstGeom>
        </p:spPr>
      </p:pic>
      <p:pic>
        <p:nvPicPr>
          <p:cNvPr id="40" name="Picture 39"/>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4182557"/>
            <a:ext cx="1691392" cy="926135"/>
          </a:xfrm>
          <a:prstGeom prst="rect">
            <a:avLst/>
          </a:prstGeom>
        </p:spPr>
      </p:pic>
    </p:spTree>
    <p:extLst>
      <p:ext uri="{BB962C8B-B14F-4D97-AF65-F5344CB8AC3E}">
        <p14:creationId xmlns:p14="http://schemas.microsoft.com/office/powerpoint/2010/main" val="390064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83" b="2095"/>
          <a:stretch/>
        </p:blipFill>
        <p:spPr>
          <a:xfrm>
            <a:off x="0" y="729012"/>
            <a:ext cx="9144000" cy="5373520"/>
          </a:xfrm>
          <a:prstGeom prst="rect">
            <a:avLst/>
          </a:prstGeom>
        </p:spPr>
      </p:pic>
      <p:sp>
        <p:nvSpPr>
          <p:cNvPr id="7" name="Title 1"/>
          <p:cNvSpPr>
            <a:spLocks noGrp="1"/>
          </p:cNvSpPr>
          <p:nvPr>
            <p:ph type="title"/>
          </p:nvPr>
        </p:nvSpPr>
        <p:spPr>
          <a:xfrm>
            <a:off x="457200" y="274638"/>
            <a:ext cx="8229600" cy="674611"/>
          </a:xfrm>
        </p:spPr>
        <p:txBody>
          <a:bodyPr>
            <a:normAutofit fontScale="90000"/>
          </a:bodyPr>
          <a:lstStyle/>
          <a:p>
            <a:r>
              <a:rPr lang="en-US" b="1"/>
              <a:t>Natural Mortality - M</a:t>
            </a:r>
          </a:p>
        </p:txBody>
      </p:sp>
      <p:sp>
        <p:nvSpPr>
          <p:cNvPr id="8" name="TextBox 7"/>
          <p:cNvSpPr txBox="1"/>
          <p:nvPr/>
        </p:nvSpPr>
        <p:spPr>
          <a:xfrm>
            <a:off x="2628900" y="4410184"/>
            <a:ext cx="760016"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M</a:t>
            </a:r>
            <a:endParaRPr lang="en-US" sz="3200" b="1"/>
          </a:p>
        </p:txBody>
      </p:sp>
      <p:pic>
        <p:nvPicPr>
          <p:cNvPr id="5" name="Picture 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9" name="Picture 8"/>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10" name="Picture 9"/>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11" name="Picture 10"/>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2" name="Picture 11"/>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3" name="Picture 12"/>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4" name="Picture 13"/>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5" name="Picture 1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6" name="Picture 1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7" name="Picture 16"/>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32" name="Picture 31"/>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33" name="Picture 32"/>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34" name="Picture 33"/>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35" name="Picture 34"/>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36" name="Picture 35"/>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37" name="Picture 36"/>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pic>
        <p:nvPicPr>
          <p:cNvPr id="38" name="Picture 37"/>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2372848"/>
            <a:ext cx="1691392" cy="926135"/>
          </a:xfrm>
          <a:prstGeom prst="rect">
            <a:avLst/>
          </a:prstGeom>
        </p:spPr>
      </p:pic>
      <p:pic>
        <p:nvPicPr>
          <p:cNvPr id="39" name="Picture 38"/>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3306493"/>
            <a:ext cx="1691392" cy="926135"/>
          </a:xfrm>
          <a:prstGeom prst="rect">
            <a:avLst/>
          </a:prstGeom>
        </p:spPr>
      </p:pic>
      <p:pic>
        <p:nvPicPr>
          <p:cNvPr id="40" name="Picture 39"/>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4182557"/>
            <a:ext cx="1691392" cy="926135"/>
          </a:xfrm>
          <a:prstGeom prst="rect">
            <a:avLst/>
          </a:prstGeom>
        </p:spPr>
      </p:pic>
      <p:pic>
        <p:nvPicPr>
          <p:cNvPr id="42" name="Picture 41"/>
          <p:cNvPicPr>
            <a:picLocks noChangeAspect="1"/>
          </p:cNvPicPr>
          <p:nvPr/>
        </p:nvPicPr>
        <p:blipFill rotWithShape="1">
          <a:blip r:embed="rId7" cstate="screen">
            <a:alphaModFix amt="51000"/>
            <a:extLst>
              <a:ext uri="{28A0092B-C50C-407E-A947-70E740481C1C}">
                <a14:useLocalDpi xmlns:a14="http://schemas.microsoft.com/office/drawing/2010/main"/>
              </a:ext>
            </a:extLst>
          </a:blip>
          <a:srcRect/>
          <a:stretch/>
        </p:blipFill>
        <p:spPr>
          <a:xfrm>
            <a:off x="4950959" y="2892130"/>
            <a:ext cx="2041437" cy="1117804"/>
          </a:xfrm>
          <a:prstGeom prst="rect">
            <a:avLst/>
          </a:prstGeom>
        </p:spPr>
      </p:pic>
      <p:pic>
        <p:nvPicPr>
          <p:cNvPr id="43" name="Picture 42"/>
          <p:cNvPicPr>
            <a:picLocks noChangeAspect="1"/>
          </p:cNvPicPr>
          <p:nvPr/>
        </p:nvPicPr>
        <p:blipFill rotWithShape="1">
          <a:blip r:embed="rId7" cstate="screen">
            <a:alphaModFix amt="51000"/>
            <a:extLst>
              <a:ext uri="{28A0092B-C50C-407E-A947-70E740481C1C}">
                <a14:useLocalDpi xmlns:a14="http://schemas.microsoft.com/office/drawing/2010/main"/>
              </a:ext>
            </a:extLst>
          </a:blip>
          <a:srcRect/>
          <a:stretch/>
        </p:blipFill>
        <p:spPr>
          <a:xfrm>
            <a:off x="4987326" y="3951843"/>
            <a:ext cx="2041437" cy="1117804"/>
          </a:xfrm>
          <a:prstGeom prst="rect">
            <a:avLst/>
          </a:prstGeom>
        </p:spPr>
      </p:pic>
    </p:spTree>
    <p:extLst>
      <p:ext uri="{BB962C8B-B14F-4D97-AF65-F5344CB8AC3E}">
        <p14:creationId xmlns:p14="http://schemas.microsoft.com/office/powerpoint/2010/main" val="3778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83" b="2095"/>
          <a:stretch/>
        </p:blipFill>
        <p:spPr>
          <a:xfrm>
            <a:off x="0" y="729012"/>
            <a:ext cx="9144000" cy="5373520"/>
          </a:xfrm>
          <a:prstGeom prst="rect">
            <a:avLst/>
          </a:prstGeom>
        </p:spPr>
      </p:pic>
      <p:sp>
        <p:nvSpPr>
          <p:cNvPr id="7" name="Title 1"/>
          <p:cNvSpPr>
            <a:spLocks noGrp="1"/>
          </p:cNvSpPr>
          <p:nvPr>
            <p:ph type="title"/>
          </p:nvPr>
        </p:nvSpPr>
        <p:spPr>
          <a:xfrm>
            <a:off x="457200" y="274638"/>
            <a:ext cx="8229600" cy="674611"/>
          </a:xfrm>
        </p:spPr>
        <p:txBody>
          <a:bodyPr>
            <a:normAutofit fontScale="90000"/>
          </a:bodyPr>
          <a:lstStyle/>
          <a:p>
            <a:r>
              <a:rPr lang="en-US" b="1"/>
              <a:t>Natural Mortality - M</a:t>
            </a:r>
          </a:p>
        </p:txBody>
      </p:sp>
      <p:sp>
        <p:nvSpPr>
          <p:cNvPr id="8" name="TextBox 7"/>
          <p:cNvSpPr txBox="1"/>
          <p:nvPr/>
        </p:nvSpPr>
        <p:spPr>
          <a:xfrm>
            <a:off x="2628900" y="4410184"/>
            <a:ext cx="760016"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M</a:t>
            </a:r>
            <a:endParaRPr lang="en-US" sz="3200" b="1"/>
          </a:p>
        </p:txBody>
      </p:sp>
      <p:pic>
        <p:nvPicPr>
          <p:cNvPr id="5" name="Picture 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9" name="Picture 8"/>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10" name="Picture 9"/>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11" name="Picture 10"/>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2" name="Picture 11"/>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3" name="Picture 12"/>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4" name="Picture 13"/>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5" name="Picture 1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6" name="Picture 1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7" name="Picture 16"/>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32" name="Picture 31"/>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33" name="Picture 32"/>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34" name="Picture 33"/>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35" name="Picture 34"/>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36" name="Picture 35"/>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37" name="Picture 36"/>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pic>
        <p:nvPicPr>
          <p:cNvPr id="38" name="Picture 37"/>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2372848"/>
            <a:ext cx="1691392" cy="926135"/>
          </a:xfrm>
          <a:prstGeom prst="rect">
            <a:avLst/>
          </a:prstGeom>
        </p:spPr>
      </p:pic>
      <p:pic>
        <p:nvPicPr>
          <p:cNvPr id="39" name="Picture 38"/>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3306493"/>
            <a:ext cx="1691392" cy="926135"/>
          </a:xfrm>
          <a:prstGeom prst="rect">
            <a:avLst/>
          </a:prstGeom>
        </p:spPr>
      </p:pic>
      <p:pic>
        <p:nvPicPr>
          <p:cNvPr id="40" name="Picture 39"/>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4182557"/>
            <a:ext cx="1691392" cy="926135"/>
          </a:xfrm>
          <a:prstGeom prst="rect">
            <a:avLst/>
          </a:prstGeom>
        </p:spPr>
      </p:pic>
      <p:pic>
        <p:nvPicPr>
          <p:cNvPr id="41" name="Picture 40"/>
          <p:cNvPicPr>
            <a:picLocks noChangeAspect="1"/>
          </p:cNvPicPr>
          <p:nvPr/>
        </p:nvPicPr>
        <p:blipFill rotWithShape="1">
          <a:blip r:embed="rId7" cstate="screen">
            <a:alphaModFix amt="52000"/>
            <a:extLst>
              <a:ext uri="{28A0092B-C50C-407E-A947-70E740481C1C}">
                <a14:useLocalDpi xmlns:a14="http://schemas.microsoft.com/office/drawing/2010/main"/>
              </a:ext>
            </a:extLst>
          </a:blip>
          <a:srcRect/>
          <a:stretch/>
        </p:blipFill>
        <p:spPr>
          <a:xfrm>
            <a:off x="6719499" y="3228895"/>
            <a:ext cx="2476471" cy="1356010"/>
          </a:xfrm>
          <a:prstGeom prst="rect">
            <a:avLst/>
          </a:prstGeom>
        </p:spPr>
      </p:pic>
      <p:pic>
        <p:nvPicPr>
          <p:cNvPr id="42" name="Picture 41"/>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50959" y="2892130"/>
            <a:ext cx="2041437" cy="1117804"/>
          </a:xfrm>
          <a:prstGeom prst="rect">
            <a:avLst/>
          </a:prstGeom>
        </p:spPr>
      </p:pic>
      <p:pic>
        <p:nvPicPr>
          <p:cNvPr id="43" name="Picture 42"/>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87326" y="3951843"/>
            <a:ext cx="2041437" cy="1117804"/>
          </a:xfrm>
          <a:prstGeom prst="rect">
            <a:avLst/>
          </a:prstGeom>
        </p:spPr>
      </p:pic>
    </p:spTree>
    <p:extLst>
      <p:ext uri="{BB962C8B-B14F-4D97-AF65-F5344CB8AC3E}">
        <p14:creationId xmlns:p14="http://schemas.microsoft.com/office/powerpoint/2010/main" val="109700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684" b="2306"/>
          <a:stretch/>
        </p:blipFill>
        <p:spPr>
          <a:xfrm>
            <a:off x="0" y="729012"/>
            <a:ext cx="9144000" cy="5361762"/>
          </a:xfrm>
          <a:prstGeom prst="rect">
            <a:avLst/>
          </a:prstGeom>
        </p:spPr>
      </p:pic>
      <p:pic>
        <p:nvPicPr>
          <p:cNvPr id="5" name="Picture 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7" name="Picture 6"/>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8" name="Picture 7"/>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9" name="Picture 8"/>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0" name="Picture 9"/>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1" name="Picture 10"/>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2" name="Picture 11"/>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3" name="Picture 12"/>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4" name="Picture 13"/>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5" name="Picture 1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16" name="Picture 15"/>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17" name="Picture 16"/>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18" name="Picture 17"/>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19" name="Picture 18"/>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20" name="Picture 19"/>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21" name="Picture 20"/>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pic>
        <p:nvPicPr>
          <p:cNvPr id="22" name="Picture 21"/>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2372848"/>
            <a:ext cx="1691392" cy="926135"/>
          </a:xfrm>
          <a:prstGeom prst="rect">
            <a:avLst/>
          </a:prstGeom>
        </p:spPr>
      </p:pic>
      <p:pic>
        <p:nvPicPr>
          <p:cNvPr id="23" name="Picture 22"/>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3306493"/>
            <a:ext cx="1691392" cy="926135"/>
          </a:xfrm>
          <a:prstGeom prst="rect">
            <a:avLst/>
          </a:prstGeom>
        </p:spPr>
      </p:pic>
      <p:pic>
        <p:nvPicPr>
          <p:cNvPr id="24" name="Picture 23"/>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4182557"/>
            <a:ext cx="1691392" cy="926135"/>
          </a:xfrm>
          <a:prstGeom prst="rect">
            <a:avLst/>
          </a:prstGeom>
        </p:spPr>
      </p:pic>
      <p:pic>
        <p:nvPicPr>
          <p:cNvPr id="25" name="Picture 24"/>
          <p:cNvPicPr>
            <a:picLocks noChangeAspect="1"/>
          </p:cNvPicPr>
          <p:nvPr/>
        </p:nvPicPr>
        <p:blipFill rotWithShape="1">
          <a:blip r:embed="rId7" cstate="screen">
            <a:alphaModFix amt="52000"/>
            <a:extLst>
              <a:ext uri="{28A0092B-C50C-407E-A947-70E740481C1C}">
                <a14:useLocalDpi xmlns:a14="http://schemas.microsoft.com/office/drawing/2010/main"/>
              </a:ext>
            </a:extLst>
          </a:blip>
          <a:srcRect/>
          <a:stretch/>
        </p:blipFill>
        <p:spPr>
          <a:xfrm>
            <a:off x="6719499" y="3228895"/>
            <a:ext cx="2476471" cy="1356010"/>
          </a:xfrm>
          <a:prstGeom prst="rect">
            <a:avLst/>
          </a:prstGeom>
        </p:spPr>
      </p:pic>
      <p:pic>
        <p:nvPicPr>
          <p:cNvPr id="26" name="Picture 25"/>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50959" y="2892130"/>
            <a:ext cx="2041437" cy="1117804"/>
          </a:xfrm>
          <a:prstGeom prst="rect">
            <a:avLst/>
          </a:prstGeom>
        </p:spPr>
      </p:pic>
      <p:pic>
        <p:nvPicPr>
          <p:cNvPr id="27" name="Picture 26"/>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87326" y="3951843"/>
            <a:ext cx="2041437" cy="1117804"/>
          </a:xfrm>
          <a:prstGeom prst="rect">
            <a:avLst/>
          </a:prstGeom>
        </p:spPr>
      </p:pic>
      <p:sp>
        <p:nvSpPr>
          <p:cNvPr id="28" name="Title 1"/>
          <p:cNvSpPr>
            <a:spLocks noGrp="1"/>
          </p:cNvSpPr>
          <p:nvPr>
            <p:ph type="title"/>
          </p:nvPr>
        </p:nvSpPr>
        <p:spPr>
          <a:xfrm>
            <a:off x="457200" y="122856"/>
            <a:ext cx="8229600" cy="824385"/>
          </a:xfrm>
        </p:spPr>
        <p:txBody>
          <a:bodyPr>
            <a:normAutofit/>
          </a:bodyPr>
          <a:lstStyle/>
          <a:p>
            <a:r>
              <a:rPr lang="en-US" b="1"/>
              <a:t>Biomass</a:t>
            </a:r>
          </a:p>
        </p:txBody>
      </p:sp>
    </p:spTree>
    <p:extLst>
      <p:ext uri="{BB962C8B-B14F-4D97-AF65-F5344CB8AC3E}">
        <p14:creationId xmlns:p14="http://schemas.microsoft.com/office/powerpoint/2010/main" val="2872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684" b="2306"/>
          <a:stretch/>
        </p:blipFill>
        <p:spPr>
          <a:xfrm>
            <a:off x="0" y="729012"/>
            <a:ext cx="9144000" cy="5361762"/>
          </a:xfrm>
          <a:prstGeom prst="rect">
            <a:avLst/>
          </a:prstGeom>
        </p:spPr>
      </p:pic>
      <p:pic>
        <p:nvPicPr>
          <p:cNvPr id="5" name="Picture 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7" name="Picture 6"/>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8" name="Picture 7"/>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9" name="Picture 8"/>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0" name="Picture 9"/>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1" name="Picture 10"/>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2" name="Picture 11"/>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3" name="Picture 12"/>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4" name="Picture 13"/>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5" name="Picture 14"/>
          <p:cNvPicPr>
            <a:picLocks noChangeAspect="1"/>
          </p:cNvPicPr>
          <p:nvPr/>
        </p:nvPicPr>
        <p:blipFill rotWithShape="1">
          <a:blip r:embed="rId4" cstate="email">
            <a:alphaModFix amt="59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16" name="Picture 15"/>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17" name="Picture 16"/>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18" name="Picture 17"/>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19" name="Picture 18"/>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20" name="Picture 19"/>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21" name="Picture 20"/>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pic>
        <p:nvPicPr>
          <p:cNvPr id="22" name="Picture 21"/>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2372848"/>
            <a:ext cx="1691392" cy="926135"/>
          </a:xfrm>
          <a:prstGeom prst="rect">
            <a:avLst/>
          </a:prstGeom>
        </p:spPr>
      </p:pic>
      <p:pic>
        <p:nvPicPr>
          <p:cNvPr id="23" name="Picture 22"/>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3306493"/>
            <a:ext cx="1691392" cy="926135"/>
          </a:xfrm>
          <a:prstGeom prst="rect">
            <a:avLst/>
          </a:prstGeom>
        </p:spPr>
      </p:pic>
      <p:pic>
        <p:nvPicPr>
          <p:cNvPr id="24" name="Picture 23"/>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4182557"/>
            <a:ext cx="1691392" cy="926135"/>
          </a:xfrm>
          <a:prstGeom prst="rect">
            <a:avLst/>
          </a:prstGeom>
        </p:spPr>
      </p:pic>
      <p:pic>
        <p:nvPicPr>
          <p:cNvPr id="25" name="Picture 24"/>
          <p:cNvPicPr>
            <a:picLocks noChangeAspect="1"/>
          </p:cNvPicPr>
          <p:nvPr/>
        </p:nvPicPr>
        <p:blipFill rotWithShape="1">
          <a:blip r:embed="rId7" cstate="screen">
            <a:alphaModFix amt="52000"/>
            <a:extLst>
              <a:ext uri="{28A0092B-C50C-407E-A947-70E740481C1C}">
                <a14:useLocalDpi xmlns:a14="http://schemas.microsoft.com/office/drawing/2010/main"/>
              </a:ext>
            </a:extLst>
          </a:blip>
          <a:srcRect/>
          <a:stretch/>
        </p:blipFill>
        <p:spPr>
          <a:xfrm>
            <a:off x="6719499" y="3228895"/>
            <a:ext cx="2476471" cy="1356010"/>
          </a:xfrm>
          <a:prstGeom prst="rect">
            <a:avLst/>
          </a:prstGeom>
        </p:spPr>
      </p:pic>
      <p:pic>
        <p:nvPicPr>
          <p:cNvPr id="26" name="Picture 25"/>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50959" y="2892130"/>
            <a:ext cx="2041437" cy="1117804"/>
          </a:xfrm>
          <a:prstGeom prst="rect">
            <a:avLst/>
          </a:prstGeom>
        </p:spPr>
      </p:pic>
      <p:pic>
        <p:nvPicPr>
          <p:cNvPr id="27" name="Picture 26"/>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87326" y="3951843"/>
            <a:ext cx="2041437" cy="1117804"/>
          </a:xfrm>
          <a:prstGeom prst="rect">
            <a:avLst/>
          </a:prstGeom>
        </p:spPr>
      </p:pic>
      <p:sp>
        <p:nvSpPr>
          <p:cNvPr id="28" name="Title 1"/>
          <p:cNvSpPr>
            <a:spLocks noGrp="1"/>
          </p:cNvSpPr>
          <p:nvPr>
            <p:ph type="title"/>
          </p:nvPr>
        </p:nvSpPr>
        <p:spPr>
          <a:xfrm>
            <a:off x="457200" y="122856"/>
            <a:ext cx="8229600" cy="824385"/>
          </a:xfrm>
        </p:spPr>
        <p:txBody>
          <a:bodyPr>
            <a:normAutofit/>
          </a:bodyPr>
          <a:lstStyle/>
          <a:p>
            <a:r>
              <a:rPr lang="en-US" b="1"/>
              <a:t>Biomass</a:t>
            </a:r>
          </a:p>
        </p:txBody>
      </p:sp>
      <p:sp>
        <p:nvSpPr>
          <p:cNvPr id="29" name="TextBox 28"/>
          <p:cNvSpPr txBox="1"/>
          <p:nvPr/>
        </p:nvSpPr>
        <p:spPr>
          <a:xfrm>
            <a:off x="3010443" y="2437755"/>
            <a:ext cx="1976883" cy="1200328"/>
          </a:xfrm>
          <a:prstGeom prst="rect">
            <a:avLst/>
          </a:prstGeom>
          <a:noFill/>
        </p:spPr>
        <p:txBody>
          <a:bodyPr wrap="square" rtlCol="0">
            <a:spAutoFit/>
          </a:bodyPr>
          <a:lstStyle/>
          <a:p>
            <a:pPr algn="ctr"/>
            <a:r>
              <a:rPr lang="en-US" sz="2400" b="1">
                <a:solidFill>
                  <a:srgbClr val="000000"/>
                </a:solidFill>
                <a:latin typeface="Lucida Grande"/>
                <a:ea typeface="Lucida Grande"/>
                <a:cs typeface="Lucida Grande"/>
              </a:rPr>
              <a:t>Optimum Length (</a:t>
            </a:r>
            <a:r>
              <a:rPr lang="en-US" sz="2400" b="1" err="1">
                <a:solidFill>
                  <a:srgbClr val="000000"/>
                </a:solidFill>
                <a:latin typeface="Lucida Grande"/>
                <a:ea typeface="Lucida Grande"/>
                <a:cs typeface="Lucida Grande"/>
              </a:rPr>
              <a:t>L</a:t>
            </a:r>
            <a:r>
              <a:rPr lang="en-US" sz="2400" b="1" baseline="-25000" err="1">
                <a:solidFill>
                  <a:srgbClr val="000000"/>
                </a:solidFill>
                <a:latin typeface="Lucida Grande"/>
                <a:ea typeface="Lucida Grande"/>
                <a:cs typeface="Lucida Grande"/>
              </a:rPr>
              <a:t>opt</a:t>
            </a:r>
            <a:r>
              <a:rPr lang="en-US" sz="2400" b="1">
                <a:solidFill>
                  <a:srgbClr val="000000"/>
                </a:solidFill>
                <a:latin typeface="Lucida Grande"/>
                <a:ea typeface="Lucida Grande"/>
                <a:cs typeface="Lucida Grande"/>
              </a:rPr>
              <a:t>)</a:t>
            </a:r>
            <a:endParaRPr lang="en-US" sz="2400" b="1"/>
          </a:p>
        </p:txBody>
      </p:sp>
    </p:spTree>
    <p:extLst>
      <p:ext uri="{BB962C8B-B14F-4D97-AF65-F5344CB8AC3E}">
        <p14:creationId xmlns:p14="http://schemas.microsoft.com/office/powerpoint/2010/main" val="242078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684" b="2306"/>
          <a:stretch/>
        </p:blipFill>
        <p:spPr>
          <a:xfrm>
            <a:off x="0" y="729012"/>
            <a:ext cx="9144000" cy="5361762"/>
          </a:xfrm>
          <a:prstGeom prst="rect">
            <a:avLst/>
          </a:prstGeom>
        </p:spPr>
      </p:pic>
      <p:pic>
        <p:nvPicPr>
          <p:cNvPr id="5" name="Picture 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7" name="Picture 6"/>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8" name="Picture 7"/>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9" name="Picture 8"/>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0" name="Picture 9"/>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1" name="Picture 10"/>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2" name="Picture 11"/>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3" name="Picture 12"/>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4" name="Picture 13"/>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5" name="Picture 14"/>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16" name="Picture 15"/>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17" name="Picture 16"/>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18" name="Picture 17"/>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19" name="Picture 18"/>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20" name="Picture 19"/>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21" name="Picture 20"/>
          <p:cNvPicPr>
            <a:picLocks noChangeAspect="1"/>
          </p:cNvPicPr>
          <p:nvPr/>
        </p:nvPicPr>
        <p:blipFill rotWithShape="1">
          <a:blip r:embed="rId5" cstate="screen">
            <a:alphaModFix amt="20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pic>
        <p:nvPicPr>
          <p:cNvPr id="22" name="Picture 21"/>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2372848"/>
            <a:ext cx="1691392" cy="926135"/>
          </a:xfrm>
          <a:prstGeom prst="rect">
            <a:avLst/>
          </a:prstGeom>
        </p:spPr>
      </p:pic>
      <p:pic>
        <p:nvPicPr>
          <p:cNvPr id="23" name="Picture 22"/>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3306493"/>
            <a:ext cx="1691392" cy="926135"/>
          </a:xfrm>
          <a:prstGeom prst="rect">
            <a:avLst/>
          </a:prstGeom>
        </p:spPr>
      </p:pic>
      <p:pic>
        <p:nvPicPr>
          <p:cNvPr id="24" name="Picture 23"/>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4182557"/>
            <a:ext cx="1691392" cy="926135"/>
          </a:xfrm>
          <a:prstGeom prst="rect">
            <a:avLst/>
          </a:prstGeom>
        </p:spPr>
      </p:pic>
      <p:pic>
        <p:nvPicPr>
          <p:cNvPr id="25" name="Picture 24"/>
          <p:cNvPicPr>
            <a:picLocks noChangeAspect="1"/>
          </p:cNvPicPr>
          <p:nvPr/>
        </p:nvPicPr>
        <p:blipFill rotWithShape="1">
          <a:blip r:embed="rId7" cstate="screen">
            <a:alphaModFix amt="52000"/>
            <a:extLst>
              <a:ext uri="{28A0092B-C50C-407E-A947-70E740481C1C}">
                <a14:useLocalDpi xmlns:a14="http://schemas.microsoft.com/office/drawing/2010/main"/>
              </a:ext>
            </a:extLst>
          </a:blip>
          <a:srcRect/>
          <a:stretch/>
        </p:blipFill>
        <p:spPr>
          <a:xfrm>
            <a:off x="6719499" y="3228895"/>
            <a:ext cx="2476471" cy="1356010"/>
          </a:xfrm>
          <a:prstGeom prst="rect">
            <a:avLst/>
          </a:prstGeom>
        </p:spPr>
      </p:pic>
      <p:pic>
        <p:nvPicPr>
          <p:cNvPr id="26" name="Picture 25"/>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50959" y="2892130"/>
            <a:ext cx="2041437" cy="1117804"/>
          </a:xfrm>
          <a:prstGeom prst="rect">
            <a:avLst/>
          </a:prstGeom>
        </p:spPr>
      </p:pic>
      <p:pic>
        <p:nvPicPr>
          <p:cNvPr id="27" name="Picture 26"/>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87326" y="3951843"/>
            <a:ext cx="2041437" cy="1117804"/>
          </a:xfrm>
          <a:prstGeom prst="rect">
            <a:avLst/>
          </a:prstGeom>
        </p:spPr>
      </p:pic>
      <p:sp>
        <p:nvSpPr>
          <p:cNvPr id="28" name="Title 1"/>
          <p:cNvSpPr>
            <a:spLocks noGrp="1"/>
          </p:cNvSpPr>
          <p:nvPr>
            <p:ph type="title"/>
          </p:nvPr>
        </p:nvSpPr>
        <p:spPr>
          <a:xfrm>
            <a:off x="457200" y="122856"/>
            <a:ext cx="8229600" cy="824385"/>
          </a:xfrm>
        </p:spPr>
        <p:txBody>
          <a:bodyPr>
            <a:normAutofit/>
          </a:bodyPr>
          <a:lstStyle/>
          <a:p>
            <a:r>
              <a:rPr lang="en-US" b="1"/>
              <a:t>Biomass</a:t>
            </a:r>
          </a:p>
        </p:txBody>
      </p:sp>
      <p:sp>
        <p:nvSpPr>
          <p:cNvPr id="30" name="TextBox 29"/>
          <p:cNvSpPr txBox="1"/>
          <p:nvPr/>
        </p:nvSpPr>
        <p:spPr>
          <a:xfrm>
            <a:off x="3010443" y="2437755"/>
            <a:ext cx="1976883" cy="1200328"/>
          </a:xfrm>
          <a:prstGeom prst="rect">
            <a:avLst/>
          </a:prstGeom>
          <a:noFill/>
        </p:spPr>
        <p:txBody>
          <a:bodyPr wrap="square" rtlCol="0">
            <a:spAutoFit/>
          </a:bodyPr>
          <a:lstStyle/>
          <a:p>
            <a:pPr algn="ctr"/>
            <a:r>
              <a:rPr lang="en-US" sz="2400" b="1">
                <a:solidFill>
                  <a:srgbClr val="000000"/>
                </a:solidFill>
                <a:latin typeface="Lucida Grande"/>
                <a:ea typeface="Lucida Grande"/>
                <a:cs typeface="Lucida Grande"/>
              </a:rPr>
              <a:t>Optimum Length (</a:t>
            </a:r>
            <a:r>
              <a:rPr lang="en-US" sz="2400" b="1" err="1">
                <a:solidFill>
                  <a:srgbClr val="000000"/>
                </a:solidFill>
                <a:latin typeface="Lucida Grande"/>
                <a:ea typeface="Lucida Grande"/>
                <a:cs typeface="Lucida Grande"/>
              </a:rPr>
              <a:t>L</a:t>
            </a:r>
            <a:r>
              <a:rPr lang="en-US" sz="2400" b="1" baseline="-25000" err="1">
                <a:solidFill>
                  <a:srgbClr val="000000"/>
                </a:solidFill>
                <a:latin typeface="Lucida Grande"/>
                <a:ea typeface="Lucida Grande"/>
                <a:cs typeface="Lucida Grande"/>
              </a:rPr>
              <a:t>opt</a:t>
            </a:r>
            <a:r>
              <a:rPr lang="en-US" sz="2400" b="1">
                <a:solidFill>
                  <a:srgbClr val="000000"/>
                </a:solidFill>
                <a:latin typeface="Lucida Grande"/>
                <a:ea typeface="Lucida Grande"/>
                <a:cs typeface="Lucida Grande"/>
              </a:rPr>
              <a:t>)</a:t>
            </a:r>
            <a:endParaRPr lang="en-US" sz="2400" b="1"/>
          </a:p>
        </p:txBody>
      </p:sp>
      <p:sp>
        <p:nvSpPr>
          <p:cNvPr id="31" name="TextBox 30"/>
          <p:cNvSpPr txBox="1"/>
          <p:nvPr/>
        </p:nvSpPr>
        <p:spPr>
          <a:xfrm>
            <a:off x="2521775" y="3505905"/>
            <a:ext cx="1569655" cy="1200328"/>
          </a:xfrm>
          <a:prstGeom prst="rect">
            <a:avLst/>
          </a:prstGeom>
          <a:noFill/>
        </p:spPr>
        <p:txBody>
          <a:bodyPr wrap="square" rtlCol="0">
            <a:spAutoFit/>
          </a:bodyPr>
          <a:lstStyle/>
          <a:p>
            <a:pPr algn="ctr"/>
            <a:r>
              <a:rPr lang="en-US" sz="2400" b="1">
                <a:solidFill>
                  <a:srgbClr val="000000"/>
                </a:solidFill>
                <a:latin typeface="Lucida Grande"/>
                <a:ea typeface="Lucida Grande"/>
                <a:cs typeface="Lucida Grande"/>
              </a:rPr>
              <a:t>Size of Maturity (L</a:t>
            </a:r>
            <a:r>
              <a:rPr lang="en-US" sz="2400" b="1" baseline="-25000">
                <a:solidFill>
                  <a:srgbClr val="000000"/>
                </a:solidFill>
                <a:latin typeface="Lucida Grande"/>
                <a:ea typeface="Lucida Grande"/>
                <a:cs typeface="Lucida Grande"/>
              </a:rPr>
              <a:t>m</a:t>
            </a:r>
            <a:r>
              <a:rPr lang="en-US" sz="2400" b="1">
                <a:solidFill>
                  <a:srgbClr val="000000"/>
                </a:solidFill>
                <a:latin typeface="Lucida Grande"/>
                <a:ea typeface="Lucida Grande"/>
                <a:cs typeface="Lucida Grande"/>
              </a:rPr>
              <a:t>)</a:t>
            </a:r>
            <a:endParaRPr lang="en-US" sz="2400" b="1"/>
          </a:p>
        </p:txBody>
      </p:sp>
    </p:spTree>
    <p:extLst>
      <p:ext uri="{BB962C8B-B14F-4D97-AF65-F5344CB8AC3E}">
        <p14:creationId xmlns:p14="http://schemas.microsoft.com/office/powerpoint/2010/main" val="5480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83" b="1673"/>
          <a:stretch/>
        </p:blipFill>
        <p:spPr>
          <a:xfrm>
            <a:off x="0" y="729012"/>
            <a:ext cx="9144000" cy="5397037"/>
          </a:xfrm>
          <a:prstGeom prst="rect">
            <a:avLst/>
          </a:prstGeom>
        </p:spPr>
      </p:pic>
      <p:pic>
        <p:nvPicPr>
          <p:cNvPr id="5" name="Picture 4"/>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7" name="Picture 6"/>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8" name="Picture 7"/>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9" name="Picture 8"/>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0" name="Picture 9"/>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1" name="Picture 10"/>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2" name="Picture 11"/>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3" name="Picture 12"/>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4" name="Picture 13"/>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5" name="Picture 14"/>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16" name="Picture 15"/>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17" name="Picture 16"/>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18" name="Picture 17"/>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19" name="Picture 18"/>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20" name="Picture 19"/>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21" name="Picture 20"/>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pic>
        <p:nvPicPr>
          <p:cNvPr id="22" name="Picture 21"/>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2372848"/>
            <a:ext cx="1691392" cy="926135"/>
          </a:xfrm>
          <a:prstGeom prst="rect">
            <a:avLst/>
          </a:prstGeom>
        </p:spPr>
      </p:pic>
      <p:pic>
        <p:nvPicPr>
          <p:cNvPr id="23" name="Picture 22"/>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3306493"/>
            <a:ext cx="1691392" cy="926135"/>
          </a:xfrm>
          <a:prstGeom prst="rect">
            <a:avLst/>
          </a:prstGeom>
        </p:spPr>
      </p:pic>
      <p:pic>
        <p:nvPicPr>
          <p:cNvPr id="24" name="Picture 23"/>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4182557"/>
            <a:ext cx="1691392" cy="926135"/>
          </a:xfrm>
          <a:prstGeom prst="rect">
            <a:avLst/>
          </a:prstGeom>
        </p:spPr>
      </p:pic>
      <p:pic>
        <p:nvPicPr>
          <p:cNvPr id="25" name="Picture 24"/>
          <p:cNvPicPr>
            <a:picLocks noChangeAspect="1"/>
          </p:cNvPicPr>
          <p:nvPr/>
        </p:nvPicPr>
        <p:blipFill rotWithShape="1">
          <a:blip r:embed="rId7" cstate="screen">
            <a:alphaModFix amt="52000"/>
            <a:extLst>
              <a:ext uri="{28A0092B-C50C-407E-A947-70E740481C1C}">
                <a14:useLocalDpi xmlns:a14="http://schemas.microsoft.com/office/drawing/2010/main"/>
              </a:ext>
            </a:extLst>
          </a:blip>
          <a:srcRect/>
          <a:stretch/>
        </p:blipFill>
        <p:spPr>
          <a:xfrm>
            <a:off x="6719499" y="3228895"/>
            <a:ext cx="2476471" cy="1356010"/>
          </a:xfrm>
          <a:prstGeom prst="rect">
            <a:avLst/>
          </a:prstGeom>
        </p:spPr>
      </p:pic>
      <p:pic>
        <p:nvPicPr>
          <p:cNvPr id="26" name="Picture 25"/>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50959" y="2892130"/>
            <a:ext cx="2041437" cy="1117804"/>
          </a:xfrm>
          <a:prstGeom prst="rect">
            <a:avLst/>
          </a:prstGeom>
        </p:spPr>
      </p:pic>
      <p:pic>
        <p:nvPicPr>
          <p:cNvPr id="27" name="Picture 26"/>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87326" y="3951843"/>
            <a:ext cx="2041437" cy="1117804"/>
          </a:xfrm>
          <a:prstGeom prst="rect">
            <a:avLst/>
          </a:prstGeom>
        </p:spPr>
      </p:pic>
      <p:sp>
        <p:nvSpPr>
          <p:cNvPr id="29" name="TextBox 28"/>
          <p:cNvSpPr txBox="1"/>
          <p:nvPr/>
        </p:nvSpPr>
        <p:spPr>
          <a:xfrm>
            <a:off x="3010443" y="2437755"/>
            <a:ext cx="1976883" cy="1200328"/>
          </a:xfrm>
          <a:prstGeom prst="rect">
            <a:avLst/>
          </a:prstGeom>
          <a:noFill/>
        </p:spPr>
        <p:txBody>
          <a:bodyPr wrap="square" rtlCol="0">
            <a:spAutoFit/>
          </a:bodyPr>
          <a:lstStyle/>
          <a:p>
            <a:pPr algn="ctr"/>
            <a:r>
              <a:rPr lang="en-US" sz="2400" b="1">
                <a:solidFill>
                  <a:srgbClr val="000000"/>
                </a:solidFill>
                <a:latin typeface="Lucida Grande"/>
                <a:ea typeface="Lucida Grande"/>
                <a:cs typeface="Lucida Grande"/>
              </a:rPr>
              <a:t>Optimum Length (</a:t>
            </a:r>
            <a:r>
              <a:rPr lang="en-US" sz="2400" b="1" err="1">
                <a:solidFill>
                  <a:srgbClr val="000000"/>
                </a:solidFill>
                <a:latin typeface="Lucida Grande"/>
                <a:ea typeface="Lucida Grande"/>
                <a:cs typeface="Lucida Grande"/>
              </a:rPr>
              <a:t>L</a:t>
            </a:r>
            <a:r>
              <a:rPr lang="en-US" sz="2400" b="1" baseline="-25000" err="1">
                <a:solidFill>
                  <a:srgbClr val="000000"/>
                </a:solidFill>
                <a:latin typeface="Lucida Grande"/>
                <a:ea typeface="Lucida Grande"/>
                <a:cs typeface="Lucida Grande"/>
              </a:rPr>
              <a:t>opt</a:t>
            </a:r>
            <a:r>
              <a:rPr lang="en-US" sz="2400" b="1">
                <a:solidFill>
                  <a:srgbClr val="000000"/>
                </a:solidFill>
                <a:latin typeface="Lucida Grande"/>
                <a:ea typeface="Lucida Grande"/>
                <a:cs typeface="Lucida Grande"/>
              </a:rPr>
              <a:t>)</a:t>
            </a:r>
            <a:endParaRPr lang="en-US" sz="2400" b="1"/>
          </a:p>
        </p:txBody>
      </p:sp>
      <p:sp>
        <p:nvSpPr>
          <p:cNvPr id="30" name="TextBox 29"/>
          <p:cNvSpPr txBox="1"/>
          <p:nvPr/>
        </p:nvSpPr>
        <p:spPr>
          <a:xfrm>
            <a:off x="2521775" y="3505905"/>
            <a:ext cx="1569655" cy="1200328"/>
          </a:xfrm>
          <a:prstGeom prst="rect">
            <a:avLst/>
          </a:prstGeom>
          <a:noFill/>
        </p:spPr>
        <p:txBody>
          <a:bodyPr wrap="square" rtlCol="0">
            <a:spAutoFit/>
          </a:bodyPr>
          <a:lstStyle/>
          <a:p>
            <a:pPr algn="ctr"/>
            <a:r>
              <a:rPr lang="en-US" sz="2400" b="1">
                <a:solidFill>
                  <a:srgbClr val="000000"/>
                </a:solidFill>
                <a:latin typeface="Lucida Grande"/>
                <a:ea typeface="Lucida Grande"/>
                <a:cs typeface="Lucida Grande"/>
              </a:rPr>
              <a:t>Size of Maturity (L</a:t>
            </a:r>
            <a:r>
              <a:rPr lang="en-US" sz="2400" b="1" baseline="-25000">
                <a:solidFill>
                  <a:srgbClr val="000000"/>
                </a:solidFill>
                <a:latin typeface="Lucida Grande"/>
                <a:ea typeface="Lucida Grande"/>
                <a:cs typeface="Lucida Grande"/>
              </a:rPr>
              <a:t>m</a:t>
            </a:r>
            <a:r>
              <a:rPr lang="en-US" sz="2400" b="1">
                <a:solidFill>
                  <a:srgbClr val="000000"/>
                </a:solidFill>
                <a:latin typeface="Lucida Grande"/>
                <a:ea typeface="Lucida Grande"/>
                <a:cs typeface="Lucida Grande"/>
              </a:rPr>
              <a:t>)</a:t>
            </a:r>
            <a:endParaRPr lang="en-US" sz="2400" b="1"/>
          </a:p>
        </p:txBody>
      </p:sp>
      <p:sp>
        <p:nvSpPr>
          <p:cNvPr id="31" name="Bent Arrow 30"/>
          <p:cNvSpPr/>
          <p:nvPr/>
        </p:nvSpPr>
        <p:spPr>
          <a:xfrm flipH="1">
            <a:off x="2157147" y="103649"/>
            <a:ext cx="1931923" cy="1480316"/>
          </a:xfrm>
          <a:prstGeom prst="bentArrow">
            <a:avLst>
              <a:gd name="adj1" fmla="val 16096"/>
              <a:gd name="adj2" fmla="val 17363"/>
              <a:gd name="adj3" fmla="val 26370"/>
              <a:gd name="adj4" fmla="val 43750"/>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flipH="1">
            <a:off x="4015594" y="103649"/>
            <a:ext cx="1931923" cy="1480316"/>
          </a:xfrm>
          <a:prstGeom prst="bentArrow">
            <a:avLst>
              <a:gd name="adj1" fmla="val 16096"/>
              <a:gd name="adj2" fmla="val 17363"/>
              <a:gd name="adj3" fmla="val 26370"/>
              <a:gd name="adj4" fmla="val 43750"/>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flipH="1">
            <a:off x="6099917" y="215738"/>
            <a:ext cx="1931923" cy="1480316"/>
          </a:xfrm>
          <a:prstGeom prst="bentArrow">
            <a:avLst>
              <a:gd name="adj1" fmla="val 16096"/>
              <a:gd name="adj2" fmla="val 17363"/>
              <a:gd name="adj3" fmla="val 26370"/>
              <a:gd name="adj4" fmla="val 43750"/>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3979017" y="672189"/>
            <a:ext cx="3937000" cy="646331"/>
          </a:xfrm>
          <a:prstGeom prst="rect">
            <a:avLst/>
          </a:prstGeom>
          <a:noFill/>
        </p:spPr>
        <p:txBody>
          <a:bodyPr wrap="square" rtlCol="0">
            <a:spAutoFit/>
          </a:bodyPr>
          <a:lstStyle/>
          <a:p>
            <a:r>
              <a:rPr lang="en-US" sz="3600" b="1"/>
              <a:t>Spawning Potential</a:t>
            </a:r>
          </a:p>
        </p:txBody>
      </p:sp>
    </p:spTree>
    <p:extLst>
      <p:ext uri="{BB962C8B-B14F-4D97-AF65-F5344CB8AC3E}">
        <p14:creationId xmlns:p14="http://schemas.microsoft.com/office/powerpoint/2010/main" val="249044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88" y="1439460"/>
            <a:ext cx="8229600" cy="3728888"/>
          </a:xfrm>
        </p:spPr>
        <p:txBody>
          <a:bodyPr>
            <a:normAutofit/>
          </a:bodyPr>
          <a:lstStyle/>
          <a:p>
            <a:r>
              <a:rPr lang="en-US" sz="5400" b="1"/>
              <a:t>Life History Parameters</a:t>
            </a:r>
            <a:br>
              <a:rPr lang="en-US" sz="5400" b="1"/>
            </a:br>
            <a:r>
              <a:rPr lang="en-US" sz="5400" b="1"/>
              <a:t>&amp;</a:t>
            </a:r>
            <a:br>
              <a:rPr lang="en-US" sz="5400" b="1"/>
            </a:br>
            <a:r>
              <a:rPr lang="en-US" sz="5400" b="1"/>
              <a:t>Life History Ratios</a:t>
            </a:r>
          </a:p>
        </p:txBody>
      </p:sp>
    </p:spTree>
    <p:extLst>
      <p:ext uri="{BB962C8B-B14F-4D97-AF65-F5344CB8AC3E}">
        <p14:creationId xmlns:p14="http://schemas.microsoft.com/office/powerpoint/2010/main" val="140584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05"/>
            <a:ext cx="8229600" cy="2308892"/>
          </a:xfrm>
        </p:spPr>
        <p:txBody>
          <a:bodyPr>
            <a:normAutofit/>
          </a:bodyPr>
          <a:lstStyle/>
          <a:p>
            <a:r>
              <a:rPr lang="en-US" sz="5400" b="1"/>
              <a:t>SPR and Stock &amp; Recruitment Relationships </a:t>
            </a:r>
          </a:p>
        </p:txBody>
      </p:sp>
    </p:spTree>
    <p:extLst>
      <p:ext uri="{BB962C8B-B14F-4D97-AF65-F5344CB8AC3E}">
        <p14:creationId xmlns:p14="http://schemas.microsoft.com/office/powerpoint/2010/main" val="2733624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88" y="1375899"/>
            <a:ext cx="8229600" cy="3606917"/>
          </a:xfrm>
        </p:spPr>
        <p:txBody>
          <a:bodyPr>
            <a:normAutofit/>
          </a:bodyPr>
          <a:lstStyle/>
          <a:p>
            <a:r>
              <a:rPr lang="en-US" sz="5400" b="1" dirty="0"/>
              <a:t>Spawning Potential Ratio </a:t>
            </a:r>
            <a:br>
              <a:rPr lang="en-US" sz="5400" b="1" dirty="0"/>
            </a:br>
            <a:r>
              <a:rPr lang="en-US" sz="5400" b="1" dirty="0"/>
              <a:t>(SPR)</a:t>
            </a:r>
          </a:p>
        </p:txBody>
      </p:sp>
    </p:spTree>
    <p:extLst>
      <p:ext uri="{BB962C8B-B14F-4D97-AF65-F5344CB8AC3E}">
        <p14:creationId xmlns:p14="http://schemas.microsoft.com/office/powerpoint/2010/main" val="2551847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C5703A4-C7C7-F748-8CF7-707E3A6890EE}"/>
              </a:ext>
            </a:extLst>
          </p:cNvPr>
          <p:cNvSpPr>
            <a:spLocks noGrp="1"/>
          </p:cNvSpPr>
          <p:nvPr>
            <p:ph type="title"/>
          </p:nvPr>
        </p:nvSpPr>
        <p:spPr>
          <a:xfrm>
            <a:off x="684213" y="404813"/>
            <a:ext cx="7772400" cy="1676400"/>
          </a:xfrm>
        </p:spPr>
        <p:txBody>
          <a:bodyPr/>
          <a:lstStyle/>
          <a:p>
            <a:pPr marL="514350" indent="-514350">
              <a:lnSpc>
                <a:spcPct val="90000"/>
              </a:lnSpc>
            </a:pPr>
            <a:r>
              <a:rPr lang="en-US" altLang="en-US" sz="2900" b="1">
                <a:ea typeface="ＭＳ Ｐゴシック" panose="020B0600070205080204" pitchFamily="34" charset="-128"/>
              </a:rPr>
              <a:t>Spawning Per Recruit (SPR) </a:t>
            </a:r>
            <a:br>
              <a:rPr lang="en-US" altLang="en-US" sz="2300" b="1">
                <a:ea typeface="ＭＳ Ｐゴシック" panose="020B0600070205080204" pitchFamily="34" charset="-128"/>
              </a:rPr>
            </a:br>
            <a:r>
              <a:rPr lang="en-US" altLang="en-US" sz="2000" b="1">
                <a:ea typeface="ＭＳ Ｐゴシック" panose="020B0600070205080204" pitchFamily="34" charset="-128"/>
              </a:rPr>
              <a:t>Also known as: Spawning Potential Ratio, Eggs per Recruit, Proportion Lifetime Egg Production</a:t>
            </a:r>
            <a:br>
              <a:rPr lang="en-US" altLang="en-US" sz="2300">
                <a:ea typeface="ＭＳ Ｐゴシック" panose="020B0600070205080204" pitchFamily="34" charset="-128"/>
              </a:rPr>
            </a:br>
            <a:endParaRPr lang="en-US" altLang="en-US" sz="2300" b="1">
              <a:ea typeface="ＭＳ Ｐゴシック" panose="020B0600070205080204" pitchFamily="34" charset="-128"/>
            </a:endParaRPr>
          </a:p>
        </p:txBody>
      </p:sp>
      <p:sp>
        <p:nvSpPr>
          <p:cNvPr id="67587" name="TextBox 3">
            <a:extLst>
              <a:ext uri="{FF2B5EF4-FFF2-40B4-BE49-F238E27FC236}">
                <a16:creationId xmlns:a16="http://schemas.microsoft.com/office/drawing/2014/main" id="{1DA4101E-7B65-104E-99B1-99ECD0A1EB8C}"/>
              </a:ext>
            </a:extLst>
          </p:cNvPr>
          <p:cNvSpPr txBox="1">
            <a:spLocks noChangeArrowheads="1"/>
          </p:cNvSpPr>
          <p:nvPr/>
        </p:nvSpPr>
        <p:spPr bwMode="auto">
          <a:xfrm>
            <a:off x="395288" y="2133600"/>
            <a:ext cx="8382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latin typeface="Calibri" panose="020F0502020204030204" pitchFamily="34" charset="0"/>
              </a:rPr>
              <a:t>Definition</a:t>
            </a:r>
            <a:r>
              <a:rPr lang="en-US" altLang="en-US" b="1">
                <a:latin typeface="Calibri" panose="020F0502020204030204" pitchFamily="34" charset="0"/>
              </a:rPr>
              <a:t>: </a:t>
            </a:r>
            <a:r>
              <a:rPr lang="en-US" altLang="en-US" sz="2000" b="1">
                <a:latin typeface="Calibri" panose="020F0502020204030204" pitchFamily="34" charset="0"/>
              </a:rPr>
              <a:t>Proportion of unfished spawning allowed by harvest policy </a:t>
            </a:r>
            <a:r>
              <a:rPr lang="en-US" altLang="en-US" sz="1600" b="1">
                <a:latin typeface="Calibri" panose="020F0502020204030204" pitchFamily="34" charset="0"/>
              </a:rPr>
              <a:t>(Walters &amp; Martell 2004)</a:t>
            </a:r>
          </a:p>
          <a:p>
            <a:endParaRPr lang="en-US" altLang="en-US" sz="2000" b="1">
              <a:latin typeface="Calibri" panose="020F0502020204030204" pitchFamily="34" charset="0"/>
            </a:endParaRPr>
          </a:p>
          <a:p>
            <a:r>
              <a:rPr lang="en-US" altLang="en-US" sz="2000" b="1">
                <a:latin typeface="Calibri" panose="020F0502020204030204" pitchFamily="34" charset="0"/>
              </a:rPr>
              <a:t>Indicator of relative fishing pressure (</a:t>
            </a:r>
            <a:r>
              <a:rPr lang="en-US" altLang="en-US" sz="2000" b="1" i="1">
                <a:latin typeface="Calibri" panose="020F0502020204030204" pitchFamily="34" charset="0"/>
              </a:rPr>
              <a:t>F/M</a:t>
            </a:r>
            <a:r>
              <a:rPr lang="en-US" altLang="en-US" sz="2000" b="1">
                <a:latin typeface="Calibri" panose="020F0502020204030204" pitchFamily="34" charset="0"/>
              </a:rPr>
              <a:t>) rather than Biomass (</a:t>
            </a:r>
            <a:r>
              <a:rPr lang="en-US" altLang="en-US" sz="2000" b="1" i="1">
                <a:latin typeface="Calibri" panose="020F0502020204030204" pitchFamily="34" charset="0"/>
              </a:rPr>
              <a:t>B</a:t>
            </a:r>
            <a:r>
              <a:rPr lang="en-US" altLang="en-US" sz="2000" b="1">
                <a:latin typeface="Calibri" panose="020F0502020204030204" pitchFamily="34" charset="0"/>
              </a:rPr>
              <a:t>).</a:t>
            </a:r>
          </a:p>
          <a:p>
            <a:endParaRPr lang="en-US" altLang="en-US" sz="2000" b="1">
              <a:latin typeface="Calibri" panose="020F0502020204030204" pitchFamily="34" charset="0"/>
            </a:endParaRPr>
          </a:p>
          <a:p>
            <a:endParaRPr lang="en-US" altLang="en-US" sz="1400" b="1"/>
          </a:p>
          <a:p>
            <a:r>
              <a:rPr lang="en-US" altLang="en-US" sz="1800" b="1">
                <a:latin typeface="Calibri" panose="020F0502020204030204" pitchFamily="34" charset="0"/>
              </a:rPr>
              <a:t>Mace and </a:t>
            </a:r>
            <a:r>
              <a:rPr lang="en-US" altLang="en-US" sz="1800" b="1" err="1">
                <a:latin typeface="Calibri" panose="020F0502020204030204" pitchFamily="34" charset="0"/>
              </a:rPr>
              <a:t>Sissenwine</a:t>
            </a:r>
            <a:r>
              <a:rPr lang="en-US" altLang="en-US" sz="1800" b="1">
                <a:latin typeface="Calibri" panose="020F0502020204030204" pitchFamily="34" charset="0"/>
              </a:rPr>
              <a:t> (1993) – Review and meta-analysis of generic SPR reference points for </a:t>
            </a:r>
            <a:r>
              <a:rPr lang="en-US" altLang="en-US" sz="1800" b="1" err="1">
                <a:latin typeface="Calibri" panose="020F0502020204030204" pitchFamily="34" charset="0"/>
              </a:rPr>
              <a:t>teleosts</a:t>
            </a:r>
            <a:r>
              <a:rPr lang="en-US" altLang="en-US" sz="1800" b="1">
                <a:latin typeface="Calibri" panose="020F0502020204030204" pitchFamily="34" charset="0"/>
              </a:rPr>
              <a:t>.  </a:t>
            </a:r>
            <a:r>
              <a:rPr lang="en-AU" altLang="en-US" sz="1800">
                <a:latin typeface="Calibri" panose="020F0502020204030204" pitchFamily="34" charset="0"/>
              </a:rPr>
              <a:t>E.g. 20% SPR considered the level likely to reduce recruitment.</a:t>
            </a:r>
          </a:p>
          <a:p>
            <a:endParaRPr lang="en-AU" altLang="en-US" sz="1800">
              <a:latin typeface="Calibri" panose="020F0502020204030204" pitchFamily="34" charset="0"/>
            </a:endParaRPr>
          </a:p>
          <a:p>
            <a:r>
              <a:rPr lang="en-US" altLang="en-US" sz="1800" b="1">
                <a:latin typeface="Calibri" panose="020F0502020204030204" pitchFamily="34" charset="0"/>
              </a:rPr>
              <a:t>Recognized in International Law; US, EUU, Australia, NZ etc. (Restrepo 1999)</a:t>
            </a:r>
            <a:endParaRPr lang="en-AU" altLang="en-US" sz="1800">
              <a:latin typeface="Calibri" panose="020F0502020204030204" pitchFamily="34" charset="0"/>
            </a:endParaRPr>
          </a:p>
          <a:p>
            <a:endParaRPr lang="en-AU" altLang="en-US" sz="1800" b="1">
              <a:latin typeface="Calibri" panose="020F0502020204030204" pitchFamily="34" charset="0"/>
            </a:endParaRPr>
          </a:p>
          <a:p>
            <a:endParaRPr lang="en-US" altLang="en-US" sz="1800" b="1">
              <a:latin typeface="Calibri" panose="020F0502020204030204" pitchFamily="34" charset="0"/>
            </a:endParaRPr>
          </a:p>
          <a:p>
            <a:endParaRPr lang="en-US" altLang="en-US" sz="1800" b="1">
              <a:latin typeface="Calibri" panose="020F0502020204030204" pitchFamily="34" charset="0"/>
            </a:endParaRPr>
          </a:p>
        </p:txBody>
      </p:sp>
    </p:spTree>
    <p:extLst>
      <p:ext uri="{BB962C8B-B14F-4D97-AF65-F5344CB8AC3E}">
        <p14:creationId xmlns:p14="http://schemas.microsoft.com/office/powerpoint/2010/main" val="67892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Box 1"/>
          <p:cNvSpPr txBox="1">
            <a:spLocks noChangeArrowheads="1"/>
          </p:cNvSpPr>
          <p:nvPr/>
        </p:nvSpPr>
        <p:spPr bwMode="auto">
          <a:xfrm>
            <a:off x="0" y="-26988"/>
            <a:ext cx="9144000" cy="89255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AU" sz="2800" b="1" dirty="0">
                <a:solidFill>
                  <a:schemeClr val="bg1"/>
                </a:solidFill>
              </a:rPr>
              <a:t>Spawning Potential Example</a:t>
            </a:r>
          </a:p>
          <a:p>
            <a:pPr algn="ctr"/>
            <a:endParaRPr lang="en-AU" b="1" dirty="0"/>
          </a:p>
        </p:txBody>
      </p:sp>
      <p:sp>
        <p:nvSpPr>
          <p:cNvPr id="124930" name="TextBox 2"/>
          <p:cNvSpPr txBox="1">
            <a:spLocks noChangeArrowheads="1"/>
          </p:cNvSpPr>
          <p:nvPr/>
        </p:nvSpPr>
        <p:spPr bwMode="auto">
          <a:xfrm>
            <a:off x="0" y="6488113"/>
            <a:ext cx="9144000" cy="36988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endParaRPr lang="en-AU" b="1" dirty="0"/>
          </a:p>
        </p:txBody>
      </p:sp>
      <p:grpSp>
        <p:nvGrpSpPr>
          <p:cNvPr id="24" name="Group 23"/>
          <p:cNvGrpSpPr>
            <a:grpSpLocks/>
          </p:cNvGrpSpPr>
          <p:nvPr/>
        </p:nvGrpSpPr>
        <p:grpSpPr bwMode="auto">
          <a:xfrm>
            <a:off x="246063" y="1757363"/>
            <a:ext cx="4413250" cy="4633912"/>
            <a:chOff x="3870" y="1932454"/>
            <a:chExt cx="4412645" cy="4633136"/>
          </a:xfrm>
        </p:grpSpPr>
        <p:grpSp>
          <p:nvGrpSpPr>
            <p:cNvPr id="124932" name="Group 5"/>
            <p:cNvGrpSpPr>
              <a:grpSpLocks/>
            </p:cNvGrpSpPr>
            <p:nvPr/>
          </p:nvGrpSpPr>
          <p:grpSpPr bwMode="auto">
            <a:xfrm>
              <a:off x="1025024" y="2687752"/>
              <a:ext cx="3090613" cy="308292"/>
              <a:chOff x="722909" y="2852936"/>
              <a:chExt cx="3090613" cy="308292"/>
            </a:xfrm>
          </p:grpSpPr>
          <p:pic>
            <p:nvPicPr>
              <p:cNvPr id="124948"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290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49"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9811"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50"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974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51"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6213"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52"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43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4933" name="Group 6"/>
            <p:cNvGrpSpPr>
              <a:grpSpLocks/>
            </p:cNvGrpSpPr>
            <p:nvPr/>
          </p:nvGrpSpPr>
          <p:grpSpPr bwMode="auto">
            <a:xfrm>
              <a:off x="680519" y="3573016"/>
              <a:ext cx="3735996" cy="632824"/>
              <a:chOff x="399857" y="3789039"/>
              <a:chExt cx="3735996" cy="632824"/>
            </a:xfrm>
          </p:grpSpPr>
          <p:pic>
            <p:nvPicPr>
              <p:cNvPr id="124945"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857"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46"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9732"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47"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5978" y="3789039"/>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4934" name="Group 7"/>
            <p:cNvGrpSpPr>
              <a:grpSpLocks/>
            </p:cNvGrpSpPr>
            <p:nvPr/>
          </p:nvGrpSpPr>
          <p:grpSpPr bwMode="auto">
            <a:xfrm>
              <a:off x="830998" y="4869160"/>
              <a:ext cx="3448432" cy="884356"/>
              <a:chOff x="2380161" y="5103433"/>
              <a:chExt cx="3448432" cy="884356"/>
            </a:xfrm>
          </p:grpSpPr>
          <p:pic>
            <p:nvPicPr>
              <p:cNvPr id="124943" name="Picture 3"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944" y="5103433"/>
                <a:ext cx="1760649" cy="884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44" name="Picture 3"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0161" y="5103433"/>
                <a:ext cx="1760649" cy="884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4935" name="TextBox 14"/>
            <p:cNvSpPr txBox="1">
              <a:spLocks noChangeArrowheads="1"/>
            </p:cNvSpPr>
            <p:nvPr/>
          </p:nvSpPr>
          <p:spPr bwMode="auto">
            <a:xfrm>
              <a:off x="1612480" y="1932454"/>
              <a:ext cx="19023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No Fishing</a:t>
              </a:r>
            </a:p>
          </p:txBody>
        </p:sp>
        <p:sp>
          <p:nvSpPr>
            <p:cNvPr id="124936" name="TextBox 17"/>
            <p:cNvSpPr txBox="1">
              <a:spLocks noChangeArrowheads="1"/>
            </p:cNvSpPr>
            <p:nvPr/>
          </p:nvSpPr>
          <p:spPr bwMode="auto">
            <a:xfrm>
              <a:off x="3870" y="2657232"/>
              <a:ext cx="845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Age 1</a:t>
              </a:r>
            </a:p>
          </p:txBody>
        </p:sp>
        <p:sp>
          <p:nvSpPr>
            <p:cNvPr id="124937" name="TextBox 24"/>
            <p:cNvSpPr txBox="1">
              <a:spLocks noChangeArrowheads="1"/>
            </p:cNvSpPr>
            <p:nvPr/>
          </p:nvSpPr>
          <p:spPr bwMode="auto">
            <a:xfrm>
              <a:off x="3870" y="3704761"/>
              <a:ext cx="845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Age 2</a:t>
              </a:r>
            </a:p>
          </p:txBody>
        </p:sp>
        <p:sp>
          <p:nvSpPr>
            <p:cNvPr id="124938" name="TextBox 25"/>
            <p:cNvSpPr txBox="1">
              <a:spLocks noChangeArrowheads="1"/>
            </p:cNvSpPr>
            <p:nvPr/>
          </p:nvSpPr>
          <p:spPr bwMode="auto">
            <a:xfrm>
              <a:off x="3870" y="5126672"/>
              <a:ext cx="845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Age 3</a:t>
              </a:r>
            </a:p>
          </p:txBody>
        </p:sp>
        <p:sp>
          <p:nvSpPr>
            <p:cNvPr id="124939" name="TextBox 19"/>
            <p:cNvSpPr txBox="1">
              <a:spLocks noChangeArrowheads="1"/>
            </p:cNvSpPr>
            <p:nvPr/>
          </p:nvSpPr>
          <p:spPr bwMode="auto">
            <a:xfrm>
              <a:off x="2011134" y="3140968"/>
              <a:ext cx="159787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5 x 0 eggs </a:t>
              </a:r>
            </a:p>
          </p:txBody>
        </p:sp>
        <p:sp>
          <p:nvSpPr>
            <p:cNvPr id="124940" name="TextBox 40"/>
            <p:cNvSpPr txBox="1">
              <a:spLocks noChangeArrowheads="1"/>
            </p:cNvSpPr>
            <p:nvPr/>
          </p:nvSpPr>
          <p:spPr bwMode="auto">
            <a:xfrm>
              <a:off x="1885871" y="4208494"/>
              <a:ext cx="186715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3 x 100 eggs </a:t>
              </a:r>
            </a:p>
          </p:txBody>
        </p:sp>
        <p:sp>
          <p:nvSpPr>
            <p:cNvPr id="124941" name="TextBox 41"/>
            <p:cNvSpPr txBox="1">
              <a:spLocks noChangeArrowheads="1"/>
            </p:cNvSpPr>
            <p:nvPr/>
          </p:nvSpPr>
          <p:spPr bwMode="auto">
            <a:xfrm>
              <a:off x="1900988" y="5735393"/>
              <a:ext cx="18520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2 x 200 eggs </a:t>
              </a:r>
            </a:p>
          </p:txBody>
        </p:sp>
        <p:sp>
          <p:nvSpPr>
            <p:cNvPr id="124942" name="TextBox 21"/>
            <p:cNvSpPr txBox="1">
              <a:spLocks noChangeArrowheads="1"/>
            </p:cNvSpPr>
            <p:nvPr/>
          </p:nvSpPr>
          <p:spPr bwMode="auto">
            <a:xfrm>
              <a:off x="2027634" y="6103925"/>
              <a:ext cx="136197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700 eggs</a:t>
              </a:r>
            </a:p>
          </p:txBody>
        </p:sp>
      </p:grpSp>
    </p:spTree>
    <p:extLst>
      <p:ext uri="{BB962C8B-B14F-4D97-AF65-F5344CB8AC3E}">
        <p14:creationId xmlns:p14="http://schemas.microsoft.com/office/powerpoint/2010/main" val="2584548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Box 1"/>
          <p:cNvSpPr txBox="1">
            <a:spLocks noChangeArrowheads="1"/>
          </p:cNvSpPr>
          <p:nvPr/>
        </p:nvSpPr>
        <p:spPr bwMode="auto">
          <a:xfrm>
            <a:off x="0" y="-26988"/>
            <a:ext cx="9144000" cy="89255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AU" sz="2800" b="1" dirty="0">
                <a:solidFill>
                  <a:schemeClr val="bg1"/>
                </a:solidFill>
              </a:rPr>
              <a:t>Spawning Potential Example</a:t>
            </a:r>
          </a:p>
          <a:p>
            <a:pPr algn="ctr"/>
            <a:endParaRPr lang="en-AU" b="1" dirty="0"/>
          </a:p>
        </p:txBody>
      </p:sp>
      <p:sp>
        <p:nvSpPr>
          <p:cNvPr id="125954" name="TextBox 2"/>
          <p:cNvSpPr txBox="1">
            <a:spLocks noChangeArrowheads="1"/>
          </p:cNvSpPr>
          <p:nvPr/>
        </p:nvSpPr>
        <p:spPr bwMode="auto">
          <a:xfrm>
            <a:off x="0" y="6488113"/>
            <a:ext cx="9144000" cy="36988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endParaRPr lang="en-AU" b="1" dirty="0"/>
          </a:p>
        </p:txBody>
      </p:sp>
      <p:grpSp>
        <p:nvGrpSpPr>
          <p:cNvPr id="125955" name="Group 23"/>
          <p:cNvGrpSpPr>
            <a:grpSpLocks/>
          </p:cNvGrpSpPr>
          <p:nvPr/>
        </p:nvGrpSpPr>
        <p:grpSpPr bwMode="auto">
          <a:xfrm>
            <a:off x="246063" y="1757363"/>
            <a:ext cx="8429625" cy="4633912"/>
            <a:chOff x="3870" y="1932454"/>
            <a:chExt cx="8429674" cy="4633136"/>
          </a:xfrm>
        </p:grpSpPr>
        <p:grpSp>
          <p:nvGrpSpPr>
            <p:cNvPr id="125956" name="Group 5"/>
            <p:cNvGrpSpPr>
              <a:grpSpLocks/>
            </p:cNvGrpSpPr>
            <p:nvPr/>
          </p:nvGrpSpPr>
          <p:grpSpPr bwMode="auto">
            <a:xfrm>
              <a:off x="1025024" y="2687752"/>
              <a:ext cx="3090613" cy="308292"/>
              <a:chOff x="722909" y="2852936"/>
              <a:chExt cx="3090613" cy="308292"/>
            </a:xfrm>
          </p:grpSpPr>
          <p:pic>
            <p:nvPicPr>
              <p:cNvPr id="125987"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290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8"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9811"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9"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974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90"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6213"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91"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43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5957" name="Group 6"/>
            <p:cNvGrpSpPr>
              <a:grpSpLocks/>
            </p:cNvGrpSpPr>
            <p:nvPr/>
          </p:nvGrpSpPr>
          <p:grpSpPr bwMode="auto">
            <a:xfrm>
              <a:off x="680519" y="3573016"/>
              <a:ext cx="3735996" cy="632824"/>
              <a:chOff x="399857" y="3789039"/>
              <a:chExt cx="3735996" cy="632824"/>
            </a:xfrm>
          </p:grpSpPr>
          <p:pic>
            <p:nvPicPr>
              <p:cNvPr id="125984"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857"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5"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9732"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6"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5978" y="3789039"/>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5958" name="Group 7"/>
            <p:cNvGrpSpPr>
              <a:grpSpLocks/>
            </p:cNvGrpSpPr>
            <p:nvPr/>
          </p:nvGrpSpPr>
          <p:grpSpPr bwMode="auto">
            <a:xfrm>
              <a:off x="830998" y="4869160"/>
              <a:ext cx="3448432" cy="884356"/>
              <a:chOff x="2380161" y="5103433"/>
              <a:chExt cx="3448432" cy="884356"/>
            </a:xfrm>
          </p:grpSpPr>
          <p:pic>
            <p:nvPicPr>
              <p:cNvPr id="125982" name="Picture 3"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944" y="5103433"/>
                <a:ext cx="1760649" cy="884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3" name="Picture 3"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0161" y="5103433"/>
                <a:ext cx="1760649" cy="884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5959" name="TextBox 14"/>
            <p:cNvSpPr txBox="1">
              <a:spLocks noChangeArrowheads="1"/>
            </p:cNvSpPr>
            <p:nvPr/>
          </p:nvSpPr>
          <p:spPr bwMode="auto">
            <a:xfrm>
              <a:off x="1612480" y="1932454"/>
              <a:ext cx="19023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No Fishing</a:t>
              </a:r>
            </a:p>
          </p:txBody>
        </p:sp>
        <p:sp>
          <p:nvSpPr>
            <p:cNvPr id="125960" name="TextBox 22"/>
            <p:cNvSpPr txBox="1">
              <a:spLocks noChangeArrowheads="1"/>
            </p:cNvSpPr>
            <p:nvPr/>
          </p:nvSpPr>
          <p:spPr bwMode="auto">
            <a:xfrm>
              <a:off x="6326504" y="1932454"/>
              <a:ext cx="149374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Fishing</a:t>
              </a:r>
            </a:p>
          </p:txBody>
        </p:sp>
        <p:sp>
          <p:nvSpPr>
            <p:cNvPr id="125961" name="TextBox 17"/>
            <p:cNvSpPr txBox="1">
              <a:spLocks noChangeArrowheads="1"/>
            </p:cNvSpPr>
            <p:nvPr/>
          </p:nvSpPr>
          <p:spPr bwMode="auto">
            <a:xfrm>
              <a:off x="3870" y="2657232"/>
              <a:ext cx="845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Age 1</a:t>
              </a:r>
            </a:p>
          </p:txBody>
        </p:sp>
        <p:sp>
          <p:nvSpPr>
            <p:cNvPr id="125962" name="TextBox 24"/>
            <p:cNvSpPr txBox="1">
              <a:spLocks noChangeArrowheads="1"/>
            </p:cNvSpPr>
            <p:nvPr/>
          </p:nvSpPr>
          <p:spPr bwMode="auto">
            <a:xfrm>
              <a:off x="3870" y="3704761"/>
              <a:ext cx="845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Age 2</a:t>
              </a:r>
            </a:p>
          </p:txBody>
        </p:sp>
        <p:sp>
          <p:nvSpPr>
            <p:cNvPr id="125963" name="TextBox 25"/>
            <p:cNvSpPr txBox="1">
              <a:spLocks noChangeArrowheads="1"/>
            </p:cNvSpPr>
            <p:nvPr/>
          </p:nvSpPr>
          <p:spPr bwMode="auto">
            <a:xfrm>
              <a:off x="3870" y="5126672"/>
              <a:ext cx="845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Age 3</a:t>
              </a:r>
            </a:p>
          </p:txBody>
        </p:sp>
        <p:grpSp>
          <p:nvGrpSpPr>
            <p:cNvPr id="125964" name="Group 26"/>
            <p:cNvGrpSpPr>
              <a:grpSpLocks/>
            </p:cNvGrpSpPr>
            <p:nvPr/>
          </p:nvGrpSpPr>
          <p:grpSpPr bwMode="auto">
            <a:xfrm>
              <a:off x="5246384" y="2718272"/>
              <a:ext cx="3090613" cy="308292"/>
              <a:chOff x="722909" y="2852936"/>
              <a:chExt cx="3090613" cy="308292"/>
            </a:xfrm>
          </p:grpSpPr>
          <p:pic>
            <p:nvPicPr>
              <p:cNvPr id="125977"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290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78"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9811"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79"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974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0"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6213"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1"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43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5965" name="Group 32"/>
            <p:cNvGrpSpPr>
              <a:grpSpLocks/>
            </p:cNvGrpSpPr>
            <p:nvPr/>
          </p:nvGrpSpPr>
          <p:grpSpPr bwMode="auto">
            <a:xfrm>
              <a:off x="5823586" y="3573014"/>
              <a:ext cx="2519750" cy="632823"/>
              <a:chOff x="399857" y="3789040"/>
              <a:chExt cx="2519750" cy="632823"/>
            </a:xfrm>
          </p:grpSpPr>
          <p:pic>
            <p:nvPicPr>
              <p:cNvPr id="125975"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857"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76"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9732"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5966" name="Picture 3"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3053" y="4869160"/>
              <a:ext cx="1760649" cy="884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67" name="TextBox 19"/>
            <p:cNvSpPr txBox="1">
              <a:spLocks noChangeArrowheads="1"/>
            </p:cNvSpPr>
            <p:nvPr/>
          </p:nvSpPr>
          <p:spPr bwMode="auto">
            <a:xfrm>
              <a:off x="2011134" y="3140968"/>
              <a:ext cx="188590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5 x 0 eggs </a:t>
              </a:r>
            </a:p>
          </p:txBody>
        </p:sp>
        <p:sp>
          <p:nvSpPr>
            <p:cNvPr id="125968" name="TextBox 40"/>
            <p:cNvSpPr txBox="1">
              <a:spLocks noChangeArrowheads="1"/>
            </p:cNvSpPr>
            <p:nvPr/>
          </p:nvSpPr>
          <p:spPr bwMode="auto">
            <a:xfrm>
              <a:off x="1885871" y="4208494"/>
              <a:ext cx="201116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3 x 100 eggs </a:t>
              </a:r>
            </a:p>
          </p:txBody>
        </p:sp>
        <p:sp>
          <p:nvSpPr>
            <p:cNvPr id="125969" name="TextBox 41"/>
            <p:cNvSpPr txBox="1">
              <a:spLocks noChangeArrowheads="1"/>
            </p:cNvSpPr>
            <p:nvPr/>
          </p:nvSpPr>
          <p:spPr bwMode="auto">
            <a:xfrm>
              <a:off x="1900988" y="5735393"/>
              <a:ext cx="19960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2 x 200 eggs </a:t>
              </a:r>
            </a:p>
          </p:txBody>
        </p:sp>
        <p:sp>
          <p:nvSpPr>
            <p:cNvPr id="125970" name="TextBox 21"/>
            <p:cNvSpPr txBox="1">
              <a:spLocks noChangeArrowheads="1"/>
            </p:cNvSpPr>
            <p:nvPr/>
          </p:nvSpPr>
          <p:spPr bwMode="auto">
            <a:xfrm>
              <a:off x="2027634" y="6103925"/>
              <a:ext cx="136197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700 eggs</a:t>
              </a:r>
            </a:p>
          </p:txBody>
        </p:sp>
        <p:sp>
          <p:nvSpPr>
            <p:cNvPr id="125971" name="TextBox 43"/>
            <p:cNvSpPr txBox="1">
              <a:spLocks noChangeArrowheads="1"/>
            </p:cNvSpPr>
            <p:nvPr/>
          </p:nvSpPr>
          <p:spPr bwMode="auto">
            <a:xfrm>
              <a:off x="6317176" y="3140968"/>
              <a:ext cx="1612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5 x 0 eggs </a:t>
              </a:r>
            </a:p>
          </p:txBody>
        </p:sp>
        <p:sp>
          <p:nvSpPr>
            <p:cNvPr id="125972" name="TextBox 44"/>
            <p:cNvSpPr txBox="1">
              <a:spLocks noChangeArrowheads="1"/>
            </p:cNvSpPr>
            <p:nvPr/>
          </p:nvSpPr>
          <p:spPr bwMode="auto">
            <a:xfrm>
              <a:off x="6465677" y="4208494"/>
              <a:ext cx="18958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2 x 100 eggs </a:t>
              </a:r>
            </a:p>
          </p:txBody>
        </p:sp>
        <p:sp>
          <p:nvSpPr>
            <p:cNvPr id="125973" name="TextBox 45"/>
            <p:cNvSpPr txBox="1">
              <a:spLocks noChangeArrowheads="1"/>
            </p:cNvSpPr>
            <p:nvPr/>
          </p:nvSpPr>
          <p:spPr bwMode="auto">
            <a:xfrm>
              <a:off x="6404034" y="5734593"/>
              <a:ext cx="20295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1 x 200 eggs </a:t>
              </a:r>
            </a:p>
          </p:txBody>
        </p:sp>
        <p:sp>
          <p:nvSpPr>
            <p:cNvPr id="125974" name="TextBox 46"/>
            <p:cNvSpPr txBox="1">
              <a:spLocks noChangeArrowheads="1"/>
            </p:cNvSpPr>
            <p:nvPr/>
          </p:nvSpPr>
          <p:spPr bwMode="auto">
            <a:xfrm>
              <a:off x="6404034" y="6103924"/>
              <a:ext cx="136197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400 eggs</a:t>
              </a:r>
            </a:p>
          </p:txBody>
        </p:sp>
      </p:grpSp>
    </p:spTree>
    <p:extLst>
      <p:ext uri="{BB962C8B-B14F-4D97-AF65-F5344CB8AC3E}">
        <p14:creationId xmlns:p14="http://schemas.microsoft.com/office/powerpoint/2010/main" val="105162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Box 1"/>
          <p:cNvSpPr txBox="1">
            <a:spLocks noChangeArrowheads="1"/>
          </p:cNvSpPr>
          <p:nvPr/>
        </p:nvSpPr>
        <p:spPr bwMode="auto">
          <a:xfrm>
            <a:off x="0" y="-26988"/>
            <a:ext cx="9144000" cy="89255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AU" sz="2800" b="1" dirty="0">
                <a:solidFill>
                  <a:schemeClr val="bg1"/>
                </a:solidFill>
              </a:rPr>
              <a:t>Spawning Potential Example</a:t>
            </a:r>
          </a:p>
          <a:p>
            <a:pPr algn="ctr"/>
            <a:endParaRPr lang="en-AU" b="1" dirty="0"/>
          </a:p>
        </p:txBody>
      </p:sp>
      <p:sp>
        <p:nvSpPr>
          <p:cNvPr id="125954" name="TextBox 2"/>
          <p:cNvSpPr txBox="1">
            <a:spLocks noChangeArrowheads="1"/>
          </p:cNvSpPr>
          <p:nvPr/>
        </p:nvSpPr>
        <p:spPr bwMode="auto">
          <a:xfrm>
            <a:off x="0" y="6488113"/>
            <a:ext cx="9144000" cy="36988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endParaRPr lang="en-AU" b="1" dirty="0"/>
          </a:p>
        </p:txBody>
      </p:sp>
      <p:grpSp>
        <p:nvGrpSpPr>
          <p:cNvPr id="125955" name="Group 23"/>
          <p:cNvGrpSpPr>
            <a:grpSpLocks/>
          </p:cNvGrpSpPr>
          <p:nvPr/>
        </p:nvGrpSpPr>
        <p:grpSpPr bwMode="auto">
          <a:xfrm>
            <a:off x="246063" y="1757363"/>
            <a:ext cx="8429625" cy="4633912"/>
            <a:chOff x="3870" y="1932454"/>
            <a:chExt cx="8429674" cy="4633136"/>
          </a:xfrm>
        </p:grpSpPr>
        <p:grpSp>
          <p:nvGrpSpPr>
            <p:cNvPr id="125956" name="Group 5"/>
            <p:cNvGrpSpPr>
              <a:grpSpLocks/>
            </p:cNvGrpSpPr>
            <p:nvPr/>
          </p:nvGrpSpPr>
          <p:grpSpPr bwMode="auto">
            <a:xfrm>
              <a:off x="1025024" y="2687752"/>
              <a:ext cx="3090613" cy="308292"/>
              <a:chOff x="722909" y="2852936"/>
              <a:chExt cx="3090613" cy="308292"/>
            </a:xfrm>
          </p:grpSpPr>
          <p:pic>
            <p:nvPicPr>
              <p:cNvPr id="125987"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290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8"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9811"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9"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974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90"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6213"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91"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43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5957" name="Group 6"/>
            <p:cNvGrpSpPr>
              <a:grpSpLocks/>
            </p:cNvGrpSpPr>
            <p:nvPr/>
          </p:nvGrpSpPr>
          <p:grpSpPr bwMode="auto">
            <a:xfrm>
              <a:off x="680519" y="3573016"/>
              <a:ext cx="3735996" cy="632824"/>
              <a:chOff x="399857" y="3789039"/>
              <a:chExt cx="3735996" cy="632824"/>
            </a:xfrm>
          </p:grpSpPr>
          <p:pic>
            <p:nvPicPr>
              <p:cNvPr id="125984"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857"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5"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9732"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6"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5978" y="3789039"/>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5958" name="Group 7"/>
            <p:cNvGrpSpPr>
              <a:grpSpLocks/>
            </p:cNvGrpSpPr>
            <p:nvPr/>
          </p:nvGrpSpPr>
          <p:grpSpPr bwMode="auto">
            <a:xfrm>
              <a:off x="830998" y="4869160"/>
              <a:ext cx="3448432" cy="884356"/>
              <a:chOff x="2380161" y="5103433"/>
              <a:chExt cx="3448432" cy="884356"/>
            </a:xfrm>
          </p:grpSpPr>
          <p:pic>
            <p:nvPicPr>
              <p:cNvPr id="125982" name="Picture 3"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7944" y="5103433"/>
                <a:ext cx="1760649" cy="884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3" name="Picture 3"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0161" y="5103433"/>
                <a:ext cx="1760649" cy="884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5959" name="TextBox 14"/>
            <p:cNvSpPr txBox="1">
              <a:spLocks noChangeArrowheads="1"/>
            </p:cNvSpPr>
            <p:nvPr/>
          </p:nvSpPr>
          <p:spPr bwMode="auto">
            <a:xfrm>
              <a:off x="1612480" y="1932454"/>
              <a:ext cx="19023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No Fishing</a:t>
              </a:r>
            </a:p>
          </p:txBody>
        </p:sp>
        <p:sp>
          <p:nvSpPr>
            <p:cNvPr id="125960" name="TextBox 22"/>
            <p:cNvSpPr txBox="1">
              <a:spLocks noChangeArrowheads="1"/>
            </p:cNvSpPr>
            <p:nvPr/>
          </p:nvSpPr>
          <p:spPr bwMode="auto">
            <a:xfrm>
              <a:off x="6326504" y="1932454"/>
              <a:ext cx="149374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Fishing</a:t>
              </a:r>
            </a:p>
          </p:txBody>
        </p:sp>
        <p:sp>
          <p:nvSpPr>
            <p:cNvPr id="125961" name="TextBox 17"/>
            <p:cNvSpPr txBox="1">
              <a:spLocks noChangeArrowheads="1"/>
            </p:cNvSpPr>
            <p:nvPr/>
          </p:nvSpPr>
          <p:spPr bwMode="auto">
            <a:xfrm>
              <a:off x="3870" y="2657232"/>
              <a:ext cx="845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Age 1</a:t>
              </a:r>
            </a:p>
          </p:txBody>
        </p:sp>
        <p:sp>
          <p:nvSpPr>
            <p:cNvPr id="125962" name="TextBox 24"/>
            <p:cNvSpPr txBox="1">
              <a:spLocks noChangeArrowheads="1"/>
            </p:cNvSpPr>
            <p:nvPr/>
          </p:nvSpPr>
          <p:spPr bwMode="auto">
            <a:xfrm>
              <a:off x="3870" y="3704761"/>
              <a:ext cx="845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Age 2</a:t>
              </a:r>
            </a:p>
          </p:txBody>
        </p:sp>
        <p:sp>
          <p:nvSpPr>
            <p:cNvPr id="125963" name="TextBox 25"/>
            <p:cNvSpPr txBox="1">
              <a:spLocks noChangeArrowheads="1"/>
            </p:cNvSpPr>
            <p:nvPr/>
          </p:nvSpPr>
          <p:spPr bwMode="auto">
            <a:xfrm>
              <a:off x="3870" y="5126672"/>
              <a:ext cx="8455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Age 3</a:t>
              </a:r>
            </a:p>
          </p:txBody>
        </p:sp>
        <p:grpSp>
          <p:nvGrpSpPr>
            <p:cNvPr id="125964" name="Group 26"/>
            <p:cNvGrpSpPr>
              <a:grpSpLocks/>
            </p:cNvGrpSpPr>
            <p:nvPr/>
          </p:nvGrpSpPr>
          <p:grpSpPr bwMode="auto">
            <a:xfrm>
              <a:off x="5246384" y="2718272"/>
              <a:ext cx="3090613" cy="308292"/>
              <a:chOff x="722909" y="2852936"/>
              <a:chExt cx="3090613" cy="308292"/>
            </a:xfrm>
          </p:grpSpPr>
          <p:pic>
            <p:nvPicPr>
              <p:cNvPr id="125977"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290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78"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9811"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79"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974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0"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6213"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81" name="Picture 4" descr="C:\Users\Adrian\AppData\Local\Microsoft\Windows\Temporary Internet Files\Content.IE5\O426B74O\MC900233594[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439" y="2852936"/>
                <a:ext cx="613773" cy="308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5965" name="Group 32"/>
            <p:cNvGrpSpPr>
              <a:grpSpLocks/>
            </p:cNvGrpSpPr>
            <p:nvPr/>
          </p:nvGrpSpPr>
          <p:grpSpPr bwMode="auto">
            <a:xfrm>
              <a:off x="5823586" y="3573014"/>
              <a:ext cx="2519750" cy="632823"/>
              <a:chOff x="399857" y="3789040"/>
              <a:chExt cx="2519750" cy="632823"/>
            </a:xfrm>
          </p:grpSpPr>
          <p:pic>
            <p:nvPicPr>
              <p:cNvPr id="125975"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857"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5976" name="Picture 4"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59732" y="3789040"/>
                <a:ext cx="1259875" cy="63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5966" name="Picture 3" descr="C:\Users\Adrian\AppData\Local\Microsoft\Windows\Temporary Internet Files\Content.IE5\O426B74O\MC900233594[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3053" y="4869160"/>
              <a:ext cx="1760649" cy="884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67" name="TextBox 19"/>
            <p:cNvSpPr txBox="1">
              <a:spLocks noChangeArrowheads="1"/>
            </p:cNvSpPr>
            <p:nvPr/>
          </p:nvSpPr>
          <p:spPr bwMode="auto">
            <a:xfrm>
              <a:off x="2011134" y="3140968"/>
              <a:ext cx="188590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5 x 0 eggs </a:t>
              </a:r>
            </a:p>
          </p:txBody>
        </p:sp>
        <p:sp>
          <p:nvSpPr>
            <p:cNvPr id="125968" name="TextBox 40"/>
            <p:cNvSpPr txBox="1">
              <a:spLocks noChangeArrowheads="1"/>
            </p:cNvSpPr>
            <p:nvPr/>
          </p:nvSpPr>
          <p:spPr bwMode="auto">
            <a:xfrm>
              <a:off x="1885871" y="4208494"/>
              <a:ext cx="201116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3 x 100 eggs </a:t>
              </a:r>
            </a:p>
          </p:txBody>
        </p:sp>
        <p:sp>
          <p:nvSpPr>
            <p:cNvPr id="125969" name="TextBox 41"/>
            <p:cNvSpPr txBox="1">
              <a:spLocks noChangeArrowheads="1"/>
            </p:cNvSpPr>
            <p:nvPr/>
          </p:nvSpPr>
          <p:spPr bwMode="auto">
            <a:xfrm>
              <a:off x="1900988" y="5735393"/>
              <a:ext cx="19960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2 x 200 eggs </a:t>
              </a:r>
            </a:p>
          </p:txBody>
        </p:sp>
        <p:sp>
          <p:nvSpPr>
            <p:cNvPr id="125970" name="TextBox 21"/>
            <p:cNvSpPr txBox="1">
              <a:spLocks noChangeArrowheads="1"/>
            </p:cNvSpPr>
            <p:nvPr/>
          </p:nvSpPr>
          <p:spPr bwMode="auto">
            <a:xfrm>
              <a:off x="2027634" y="6103925"/>
              <a:ext cx="136197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700 eggs</a:t>
              </a:r>
            </a:p>
          </p:txBody>
        </p:sp>
        <p:sp>
          <p:nvSpPr>
            <p:cNvPr id="125971" name="TextBox 43"/>
            <p:cNvSpPr txBox="1">
              <a:spLocks noChangeArrowheads="1"/>
            </p:cNvSpPr>
            <p:nvPr/>
          </p:nvSpPr>
          <p:spPr bwMode="auto">
            <a:xfrm>
              <a:off x="6317176" y="3140968"/>
              <a:ext cx="16123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5 x 0 eggs </a:t>
              </a:r>
            </a:p>
          </p:txBody>
        </p:sp>
        <p:sp>
          <p:nvSpPr>
            <p:cNvPr id="125972" name="TextBox 44"/>
            <p:cNvSpPr txBox="1">
              <a:spLocks noChangeArrowheads="1"/>
            </p:cNvSpPr>
            <p:nvPr/>
          </p:nvSpPr>
          <p:spPr bwMode="auto">
            <a:xfrm>
              <a:off x="6465677" y="4208494"/>
              <a:ext cx="18958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2 x 100 eggs </a:t>
              </a:r>
            </a:p>
          </p:txBody>
        </p:sp>
        <p:sp>
          <p:nvSpPr>
            <p:cNvPr id="125973" name="TextBox 45"/>
            <p:cNvSpPr txBox="1">
              <a:spLocks noChangeArrowheads="1"/>
            </p:cNvSpPr>
            <p:nvPr/>
          </p:nvSpPr>
          <p:spPr bwMode="auto">
            <a:xfrm>
              <a:off x="6404034" y="5734593"/>
              <a:ext cx="20295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dirty="0"/>
                <a:t>1 x 200 eggs </a:t>
              </a:r>
            </a:p>
          </p:txBody>
        </p:sp>
        <p:sp>
          <p:nvSpPr>
            <p:cNvPr id="125974" name="TextBox 46"/>
            <p:cNvSpPr txBox="1">
              <a:spLocks noChangeArrowheads="1"/>
            </p:cNvSpPr>
            <p:nvPr/>
          </p:nvSpPr>
          <p:spPr bwMode="auto">
            <a:xfrm>
              <a:off x="6404034" y="6103924"/>
              <a:ext cx="136197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AU" b="1" dirty="0"/>
                <a:t>400 eggs</a:t>
              </a:r>
            </a:p>
          </p:txBody>
        </p:sp>
      </p:grpSp>
      <p:sp>
        <p:nvSpPr>
          <p:cNvPr id="41" name="Rectangle 40"/>
          <p:cNvSpPr>
            <a:spLocks noChangeArrowheads="1"/>
          </p:cNvSpPr>
          <p:nvPr/>
        </p:nvSpPr>
        <p:spPr bwMode="auto">
          <a:xfrm>
            <a:off x="1691535" y="1029594"/>
            <a:ext cx="595788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ct val="50000"/>
              </a:spcBef>
            </a:pPr>
            <a:r>
              <a:rPr lang="en-AU" sz="2800" b="1" dirty="0">
                <a:latin typeface="Tahoma" charset="0"/>
              </a:rPr>
              <a:t>SPR = 400/700 = 0.57 or 57% </a:t>
            </a:r>
            <a:endParaRPr lang="en-AU" sz="2800" b="1" baseline="-25000" dirty="0">
              <a:latin typeface="Tahoma" charset="0"/>
            </a:endParaRPr>
          </a:p>
        </p:txBody>
      </p:sp>
    </p:spTree>
    <p:extLst>
      <p:ext uri="{BB962C8B-B14F-4D97-AF65-F5344CB8AC3E}">
        <p14:creationId xmlns:p14="http://schemas.microsoft.com/office/powerpoint/2010/main" val="13084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pic>
        <p:nvPicPr>
          <p:cNvPr id="69634" name="Picture 6">
            <a:extLst>
              <a:ext uri="{FF2B5EF4-FFF2-40B4-BE49-F238E27FC236}">
                <a16:creationId xmlns:a16="http://schemas.microsoft.com/office/drawing/2014/main" id="{C828B052-4D76-F240-9F34-CFE6209E2FB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11625" y="1168400"/>
            <a:ext cx="1333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7">
            <a:extLst>
              <a:ext uri="{FF2B5EF4-FFF2-40B4-BE49-F238E27FC236}">
                <a16:creationId xmlns:a16="http://schemas.microsoft.com/office/drawing/2014/main" id="{FEB821F6-D477-BF46-A5F9-612570A64437}"/>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9150" y="44450"/>
            <a:ext cx="18923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11">
            <a:extLst>
              <a:ext uri="{FF2B5EF4-FFF2-40B4-BE49-F238E27FC236}">
                <a16:creationId xmlns:a16="http://schemas.microsoft.com/office/drawing/2014/main" id="{92BA3D54-034D-4F4E-A4C1-5179C6CFD51B}"/>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23850" y="2987675"/>
            <a:ext cx="6842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12">
            <a:extLst>
              <a:ext uri="{FF2B5EF4-FFF2-40B4-BE49-F238E27FC236}">
                <a16:creationId xmlns:a16="http://schemas.microsoft.com/office/drawing/2014/main" id="{0CF57583-06AC-394E-AF42-B5615C71190C}"/>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23850" y="4202113"/>
            <a:ext cx="103505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4">
            <a:extLst>
              <a:ext uri="{FF2B5EF4-FFF2-40B4-BE49-F238E27FC236}">
                <a16:creationId xmlns:a16="http://schemas.microsoft.com/office/drawing/2014/main" id="{0DFAFAD0-4F0E-DA4C-82D1-14CD43B6518A}"/>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4111625" y="4540250"/>
            <a:ext cx="1138238"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16">
            <a:extLst>
              <a:ext uri="{FF2B5EF4-FFF2-40B4-BE49-F238E27FC236}">
                <a16:creationId xmlns:a16="http://schemas.microsoft.com/office/drawing/2014/main" id="{33C1D5E9-016A-B54A-A4FB-2CF23DB3964F}"/>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318000" y="2928938"/>
            <a:ext cx="9207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7">
            <a:extLst>
              <a:ext uri="{FF2B5EF4-FFF2-40B4-BE49-F238E27FC236}">
                <a16:creationId xmlns:a16="http://schemas.microsoft.com/office/drawing/2014/main" id="{4C44CD74-4C47-164A-868B-5C96263ADC1E}"/>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8142288" y="2928938"/>
            <a:ext cx="91916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18">
            <a:extLst>
              <a:ext uri="{FF2B5EF4-FFF2-40B4-BE49-F238E27FC236}">
                <a16:creationId xmlns:a16="http://schemas.microsoft.com/office/drawing/2014/main" id="{3C827850-FB3C-CA43-8BD5-7F7A3CEC9EED}"/>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323850" y="1438275"/>
            <a:ext cx="9937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19">
            <a:extLst>
              <a:ext uri="{FF2B5EF4-FFF2-40B4-BE49-F238E27FC236}">
                <a16:creationId xmlns:a16="http://schemas.microsoft.com/office/drawing/2014/main" id="{EC271D60-9DDD-E144-B1C9-7302066E9BEB}"/>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8207375" y="5588000"/>
            <a:ext cx="8540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a:extLst>
              <a:ext uri="{FF2B5EF4-FFF2-40B4-BE49-F238E27FC236}">
                <a16:creationId xmlns:a16="http://schemas.microsoft.com/office/drawing/2014/main" id="{6CB0A0F0-875D-FF4A-B9D2-75D64C06DC2C}"/>
              </a:ext>
            </a:extLst>
          </p:cNvPr>
          <p:cNvCxnSpPr>
            <a:cxnSpLocks noChangeShapeType="1"/>
          </p:cNvCxnSpPr>
          <p:nvPr/>
        </p:nvCxnSpPr>
        <p:spPr bwMode="auto">
          <a:xfrm flipV="1">
            <a:off x="1403350" y="3417888"/>
            <a:ext cx="2708275" cy="0"/>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66296FC0-1986-9946-B160-FD29DE06F106}"/>
              </a:ext>
            </a:extLst>
          </p:cNvPr>
          <p:cNvCxnSpPr>
            <a:cxnSpLocks noChangeShapeType="1"/>
            <a:endCxn id="69640" idx="1"/>
          </p:cNvCxnSpPr>
          <p:nvPr/>
        </p:nvCxnSpPr>
        <p:spPr bwMode="auto">
          <a:xfrm flipV="1">
            <a:off x="5432425" y="3422650"/>
            <a:ext cx="2709863" cy="20638"/>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a:extLst>
              <a:ext uri="{FF2B5EF4-FFF2-40B4-BE49-F238E27FC236}">
                <a16:creationId xmlns:a16="http://schemas.microsoft.com/office/drawing/2014/main" id="{124CF0B9-D14D-B14D-BE7B-977BA96800D2}"/>
              </a:ext>
            </a:extLst>
          </p:cNvPr>
          <p:cNvCxnSpPr>
            <a:cxnSpLocks noChangeShapeType="1"/>
          </p:cNvCxnSpPr>
          <p:nvPr/>
        </p:nvCxnSpPr>
        <p:spPr bwMode="auto">
          <a:xfrm flipV="1">
            <a:off x="1481138" y="1701800"/>
            <a:ext cx="2630487" cy="301625"/>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a:extLst>
              <a:ext uri="{FF2B5EF4-FFF2-40B4-BE49-F238E27FC236}">
                <a16:creationId xmlns:a16="http://schemas.microsoft.com/office/drawing/2014/main" id="{11BD1806-45F4-B740-A83F-7ABDB58136D7}"/>
              </a:ext>
            </a:extLst>
          </p:cNvPr>
          <p:cNvCxnSpPr>
            <a:cxnSpLocks noChangeShapeType="1"/>
            <a:endCxn id="69635" idx="1"/>
          </p:cNvCxnSpPr>
          <p:nvPr/>
        </p:nvCxnSpPr>
        <p:spPr bwMode="auto">
          <a:xfrm flipV="1">
            <a:off x="5499100" y="720725"/>
            <a:ext cx="1670050" cy="812800"/>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A0FB36E5-8C3B-BA43-9B97-61145F80BC3A}"/>
              </a:ext>
            </a:extLst>
          </p:cNvPr>
          <p:cNvCxnSpPr>
            <a:cxnSpLocks noChangeShapeType="1"/>
          </p:cNvCxnSpPr>
          <p:nvPr/>
        </p:nvCxnSpPr>
        <p:spPr bwMode="auto">
          <a:xfrm>
            <a:off x="1481138" y="4691063"/>
            <a:ext cx="2630487" cy="363537"/>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Straight Arrow Connector 34">
            <a:extLst>
              <a:ext uri="{FF2B5EF4-FFF2-40B4-BE49-F238E27FC236}">
                <a16:creationId xmlns:a16="http://schemas.microsoft.com/office/drawing/2014/main" id="{ECA817D3-25F8-094C-B563-93AB10CF6686}"/>
              </a:ext>
            </a:extLst>
          </p:cNvPr>
          <p:cNvCxnSpPr>
            <a:cxnSpLocks noChangeShapeType="1"/>
          </p:cNvCxnSpPr>
          <p:nvPr/>
        </p:nvCxnSpPr>
        <p:spPr bwMode="auto">
          <a:xfrm>
            <a:off x="5432425" y="5407025"/>
            <a:ext cx="2632075" cy="930275"/>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9649" name="TextBox 36">
            <a:extLst>
              <a:ext uri="{FF2B5EF4-FFF2-40B4-BE49-F238E27FC236}">
                <a16:creationId xmlns:a16="http://schemas.microsoft.com/office/drawing/2014/main" id="{37B8DC80-3962-9F4C-AF5C-7ACD8717D3C0}"/>
              </a:ext>
            </a:extLst>
          </p:cNvPr>
          <p:cNvSpPr txBox="1">
            <a:spLocks noChangeArrowheads="1"/>
          </p:cNvSpPr>
          <p:nvPr/>
        </p:nvSpPr>
        <p:spPr bwMode="auto">
          <a:xfrm>
            <a:off x="1476375" y="3357563"/>
            <a:ext cx="2519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2.1 Children per couple</a:t>
            </a:r>
          </a:p>
        </p:txBody>
      </p:sp>
      <p:sp>
        <p:nvSpPr>
          <p:cNvPr id="69650" name="TextBox 38">
            <a:extLst>
              <a:ext uri="{FF2B5EF4-FFF2-40B4-BE49-F238E27FC236}">
                <a16:creationId xmlns:a16="http://schemas.microsoft.com/office/drawing/2014/main" id="{A8C309E5-EA97-6D40-B6F1-71412495BF58}"/>
              </a:ext>
            </a:extLst>
          </p:cNvPr>
          <p:cNvSpPr txBox="1">
            <a:spLocks noChangeArrowheads="1"/>
          </p:cNvSpPr>
          <p:nvPr/>
        </p:nvSpPr>
        <p:spPr bwMode="auto">
          <a:xfrm>
            <a:off x="5578475" y="1187450"/>
            <a:ext cx="1897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Population </a:t>
            </a:r>
          </a:p>
          <a:p>
            <a:pPr algn="ctr"/>
            <a:r>
              <a:rPr lang="en-US" altLang="en-US" b="1" dirty="0"/>
              <a:t>Growth</a:t>
            </a:r>
          </a:p>
        </p:txBody>
      </p:sp>
      <p:sp>
        <p:nvSpPr>
          <p:cNvPr id="69651" name="TextBox 39">
            <a:extLst>
              <a:ext uri="{FF2B5EF4-FFF2-40B4-BE49-F238E27FC236}">
                <a16:creationId xmlns:a16="http://schemas.microsoft.com/office/drawing/2014/main" id="{62B24341-456A-7C4F-8508-D59148779C1B}"/>
              </a:ext>
            </a:extLst>
          </p:cNvPr>
          <p:cNvSpPr txBox="1">
            <a:spLocks noChangeArrowheads="1"/>
          </p:cNvSpPr>
          <p:nvPr/>
        </p:nvSpPr>
        <p:spPr bwMode="auto">
          <a:xfrm>
            <a:off x="1633538" y="1112838"/>
            <a:ext cx="2211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More than 2.1 Children per couple</a:t>
            </a:r>
          </a:p>
        </p:txBody>
      </p:sp>
      <p:sp>
        <p:nvSpPr>
          <p:cNvPr id="69652" name="TextBox 40">
            <a:extLst>
              <a:ext uri="{FF2B5EF4-FFF2-40B4-BE49-F238E27FC236}">
                <a16:creationId xmlns:a16="http://schemas.microsoft.com/office/drawing/2014/main" id="{1C5BD977-ED43-9849-80A4-8D0D4389A447}"/>
              </a:ext>
            </a:extLst>
          </p:cNvPr>
          <p:cNvSpPr txBox="1">
            <a:spLocks noChangeArrowheads="1"/>
          </p:cNvSpPr>
          <p:nvPr/>
        </p:nvSpPr>
        <p:spPr bwMode="auto">
          <a:xfrm>
            <a:off x="5821363" y="2989263"/>
            <a:ext cx="189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Population Stable</a:t>
            </a:r>
          </a:p>
        </p:txBody>
      </p:sp>
      <p:sp>
        <p:nvSpPr>
          <p:cNvPr id="69653" name="TextBox 41">
            <a:extLst>
              <a:ext uri="{FF2B5EF4-FFF2-40B4-BE49-F238E27FC236}">
                <a16:creationId xmlns:a16="http://schemas.microsoft.com/office/drawing/2014/main" id="{40EA9232-EBF3-724A-BD67-00A6E8D88D6A}"/>
              </a:ext>
            </a:extLst>
          </p:cNvPr>
          <p:cNvSpPr txBox="1">
            <a:spLocks noChangeArrowheads="1"/>
          </p:cNvSpPr>
          <p:nvPr/>
        </p:nvSpPr>
        <p:spPr bwMode="auto">
          <a:xfrm>
            <a:off x="5730875" y="5110163"/>
            <a:ext cx="1897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Population </a:t>
            </a:r>
          </a:p>
          <a:p>
            <a:pPr algn="ctr"/>
            <a:r>
              <a:rPr lang="en-US" altLang="en-US" b="1" dirty="0"/>
              <a:t>Decline</a:t>
            </a:r>
          </a:p>
        </p:txBody>
      </p:sp>
      <p:sp>
        <p:nvSpPr>
          <p:cNvPr id="69654" name="TextBox 42">
            <a:extLst>
              <a:ext uri="{FF2B5EF4-FFF2-40B4-BE49-F238E27FC236}">
                <a16:creationId xmlns:a16="http://schemas.microsoft.com/office/drawing/2014/main" id="{DD58E374-415B-AD46-9866-2C42BBE3B015}"/>
              </a:ext>
            </a:extLst>
          </p:cNvPr>
          <p:cNvSpPr txBox="1">
            <a:spLocks noChangeArrowheads="1"/>
          </p:cNvSpPr>
          <p:nvPr/>
        </p:nvSpPr>
        <p:spPr bwMode="auto">
          <a:xfrm>
            <a:off x="1633538" y="4919663"/>
            <a:ext cx="2211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Less than 2.1 Children per couple</a:t>
            </a:r>
          </a:p>
        </p:txBody>
      </p:sp>
      <p:sp>
        <p:nvSpPr>
          <p:cNvPr id="69655" name="TextBox 46">
            <a:extLst>
              <a:ext uri="{FF2B5EF4-FFF2-40B4-BE49-F238E27FC236}">
                <a16:creationId xmlns:a16="http://schemas.microsoft.com/office/drawing/2014/main" id="{CCA4D5A0-073D-0B4A-AC9A-46271691C29A}"/>
              </a:ext>
            </a:extLst>
          </p:cNvPr>
          <p:cNvSpPr txBox="1">
            <a:spLocks noChangeArrowheads="1"/>
          </p:cNvSpPr>
          <p:nvPr/>
        </p:nvSpPr>
        <p:spPr bwMode="auto">
          <a:xfrm>
            <a:off x="915988" y="2762250"/>
            <a:ext cx="3511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b="1" dirty="0"/>
              <a:t>Replacement Level</a:t>
            </a:r>
          </a:p>
        </p:txBody>
      </p:sp>
      <p:sp>
        <p:nvSpPr>
          <p:cNvPr id="69656" name="TextBox 47">
            <a:extLst>
              <a:ext uri="{FF2B5EF4-FFF2-40B4-BE49-F238E27FC236}">
                <a16:creationId xmlns:a16="http://schemas.microsoft.com/office/drawing/2014/main" id="{9043F716-713A-5740-8B5B-1A55968F66DD}"/>
              </a:ext>
            </a:extLst>
          </p:cNvPr>
          <p:cNvSpPr txBox="1">
            <a:spLocks noChangeArrowheads="1"/>
          </p:cNvSpPr>
          <p:nvPr/>
        </p:nvSpPr>
        <p:spPr bwMode="auto">
          <a:xfrm>
            <a:off x="409575" y="423863"/>
            <a:ext cx="5411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b="1" dirty="0"/>
              <a:t>Human Populations</a:t>
            </a:r>
          </a:p>
        </p:txBody>
      </p:sp>
    </p:spTree>
    <p:extLst>
      <p:ext uri="{BB962C8B-B14F-4D97-AF65-F5344CB8AC3E}">
        <p14:creationId xmlns:p14="http://schemas.microsoft.com/office/powerpoint/2010/main" val="798066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4A912D93-7856-FA4E-9C8A-1311525C659B}"/>
              </a:ext>
            </a:extLst>
          </p:cNvPr>
          <p:cNvCxnSpPr>
            <a:cxnSpLocks noChangeShapeType="1"/>
          </p:cNvCxnSpPr>
          <p:nvPr/>
        </p:nvCxnSpPr>
        <p:spPr bwMode="auto">
          <a:xfrm>
            <a:off x="1500188" y="3359150"/>
            <a:ext cx="2344737" cy="1588"/>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D6812DB5-F63E-7746-98CC-1AAD6430698F}"/>
              </a:ext>
            </a:extLst>
          </p:cNvPr>
          <p:cNvCxnSpPr>
            <a:cxnSpLocks noChangeShapeType="1"/>
          </p:cNvCxnSpPr>
          <p:nvPr/>
        </p:nvCxnSpPr>
        <p:spPr bwMode="auto">
          <a:xfrm>
            <a:off x="5432425" y="3359150"/>
            <a:ext cx="2287588" cy="0"/>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a:extLst>
              <a:ext uri="{FF2B5EF4-FFF2-40B4-BE49-F238E27FC236}">
                <a16:creationId xmlns:a16="http://schemas.microsoft.com/office/drawing/2014/main" id="{EB342A16-02AA-B147-BD82-B727D65F4512}"/>
              </a:ext>
            </a:extLst>
          </p:cNvPr>
          <p:cNvCxnSpPr>
            <a:cxnSpLocks noChangeShapeType="1"/>
          </p:cNvCxnSpPr>
          <p:nvPr/>
        </p:nvCxnSpPr>
        <p:spPr bwMode="auto">
          <a:xfrm flipV="1">
            <a:off x="2016125" y="1898650"/>
            <a:ext cx="2095500" cy="301625"/>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a:extLst>
              <a:ext uri="{FF2B5EF4-FFF2-40B4-BE49-F238E27FC236}">
                <a16:creationId xmlns:a16="http://schemas.microsoft.com/office/drawing/2014/main" id="{D3E96DAA-C31D-984C-83FD-38CD510C18FD}"/>
              </a:ext>
            </a:extLst>
          </p:cNvPr>
          <p:cNvCxnSpPr>
            <a:cxnSpLocks noChangeShapeType="1"/>
          </p:cNvCxnSpPr>
          <p:nvPr/>
        </p:nvCxnSpPr>
        <p:spPr bwMode="auto">
          <a:xfrm flipV="1">
            <a:off x="5878513" y="738188"/>
            <a:ext cx="1550987" cy="812800"/>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AB58F3BC-2D0A-DE42-A533-80544FA7E1B1}"/>
              </a:ext>
            </a:extLst>
          </p:cNvPr>
          <p:cNvCxnSpPr>
            <a:cxnSpLocks noChangeShapeType="1"/>
          </p:cNvCxnSpPr>
          <p:nvPr/>
        </p:nvCxnSpPr>
        <p:spPr bwMode="auto">
          <a:xfrm>
            <a:off x="1525588" y="4730750"/>
            <a:ext cx="2632075" cy="773113"/>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Straight Arrow Connector 34">
            <a:extLst>
              <a:ext uri="{FF2B5EF4-FFF2-40B4-BE49-F238E27FC236}">
                <a16:creationId xmlns:a16="http://schemas.microsoft.com/office/drawing/2014/main" id="{AF361933-B1EF-EA4A-B45C-AB1E96C45182}"/>
              </a:ext>
            </a:extLst>
          </p:cNvPr>
          <p:cNvCxnSpPr>
            <a:cxnSpLocks noChangeShapeType="1"/>
          </p:cNvCxnSpPr>
          <p:nvPr/>
        </p:nvCxnSpPr>
        <p:spPr bwMode="auto">
          <a:xfrm>
            <a:off x="5432425" y="5695950"/>
            <a:ext cx="2536825" cy="641350"/>
          </a:xfrm>
          <a:prstGeom prst="straightConnector1">
            <a:avLst/>
          </a:prstGeom>
          <a:noFill/>
          <a:ln w="60325">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1688" name="TextBox 36">
            <a:extLst>
              <a:ext uri="{FF2B5EF4-FFF2-40B4-BE49-F238E27FC236}">
                <a16:creationId xmlns:a16="http://schemas.microsoft.com/office/drawing/2014/main" id="{871BEFDA-F220-B04C-8CC3-97D770E1CB01}"/>
              </a:ext>
            </a:extLst>
          </p:cNvPr>
          <p:cNvSpPr txBox="1">
            <a:spLocks noChangeArrowheads="1"/>
          </p:cNvSpPr>
          <p:nvPr/>
        </p:nvSpPr>
        <p:spPr bwMode="auto">
          <a:xfrm>
            <a:off x="1171575" y="2901950"/>
            <a:ext cx="301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20% SPR</a:t>
            </a:r>
          </a:p>
        </p:txBody>
      </p:sp>
      <p:sp>
        <p:nvSpPr>
          <p:cNvPr id="71689" name="TextBox 38">
            <a:extLst>
              <a:ext uri="{FF2B5EF4-FFF2-40B4-BE49-F238E27FC236}">
                <a16:creationId xmlns:a16="http://schemas.microsoft.com/office/drawing/2014/main" id="{491CED02-5470-4949-97DF-B0DB06DFB1B3}"/>
              </a:ext>
            </a:extLst>
          </p:cNvPr>
          <p:cNvSpPr txBox="1">
            <a:spLocks noChangeArrowheads="1"/>
          </p:cNvSpPr>
          <p:nvPr/>
        </p:nvSpPr>
        <p:spPr bwMode="auto">
          <a:xfrm>
            <a:off x="5376863" y="554038"/>
            <a:ext cx="189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Population </a:t>
            </a:r>
          </a:p>
          <a:p>
            <a:pPr algn="ctr"/>
            <a:r>
              <a:rPr lang="en-US" altLang="en-US" b="1" dirty="0"/>
              <a:t>Growth</a:t>
            </a:r>
          </a:p>
        </p:txBody>
      </p:sp>
      <p:sp>
        <p:nvSpPr>
          <p:cNvPr id="71690" name="TextBox 39">
            <a:extLst>
              <a:ext uri="{FF2B5EF4-FFF2-40B4-BE49-F238E27FC236}">
                <a16:creationId xmlns:a16="http://schemas.microsoft.com/office/drawing/2014/main" id="{F701DD7D-E1CE-5B48-896B-4F945A448168}"/>
              </a:ext>
            </a:extLst>
          </p:cNvPr>
          <p:cNvSpPr txBox="1">
            <a:spLocks noChangeArrowheads="1"/>
          </p:cNvSpPr>
          <p:nvPr/>
        </p:nvSpPr>
        <p:spPr bwMode="auto">
          <a:xfrm>
            <a:off x="1751013" y="1546225"/>
            <a:ext cx="2211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More than 20% SPR</a:t>
            </a:r>
          </a:p>
          <a:p>
            <a:pPr algn="ctr"/>
            <a:endParaRPr lang="en-US" altLang="en-US" b="1" dirty="0"/>
          </a:p>
        </p:txBody>
      </p:sp>
      <p:sp>
        <p:nvSpPr>
          <p:cNvPr id="71691" name="TextBox 40">
            <a:extLst>
              <a:ext uri="{FF2B5EF4-FFF2-40B4-BE49-F238E27FC236}">
                <a16:creationId xmlns:a16="http://schemas.microsoft.com/office/drawing/2014/main" id="{7FE6DDFA-B33A-A04C-AC1A-2083BE4E78AE}"/>
              </a:ext>
            </a:extLst>
          </p:cNvPr>
          <p:cNvSpPr txBox="1">
            <a:spLocks noChangeArrowheads="1"/>
          </p:cNvSpPr>
          <p:nvPr/>
        </p:nvSpPr>
        <p:spPr bwMode="auto">
          <a:xfrm>
            <a:off x="5651500" y="2897188"/>
            <a:ext cx="189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Population Stable</a:t>
            </a:r>
          </a:p>
        </p:txBody>
      </p:sp>
      <p:sp>
        <p:nvSpPr>
          <p:cNvPr id="71692" name="TextBox 41">
            <a:extLst>
              <a:ext uri="{FF2B5EF4-FFF2-40B4-BE49-F238E27FC236}">
                <a16:creationId xmlns:a16="http://schemas.microsoft.com/office/drawing/2014/main" id="{D5E32A3F-E324-AE4C-910A-322474B2C868}"/>
              </a:ext>
            </a:extLst>
          </p:cNvPr>
          <p:cNvSpPr txBox="1">
            <a:spLocks noChangeArrowheads="1"/>
          </p:cNvSpPr>
          <p:nvPr/>
        </p:nvSpPr>
        <p:spPr bwMode="auto">
          <a:xfrm>
            <a:off x="5730875" y="5267325"/>
            <a:ext cx="1897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Population </a:t>
            </a:r>
          </a:p>
          <a:p>
            <a:pPr algn="ctr"/>
            <a:r>
              <a:rPr lang="en-US" altLang="en-US" b="1" dirty="0"/>
              <a:t>Decline</a:t>
            </a:r>
          </a:p>
        </p:txBody>
      </p:sp>
      <p:sp>
        <p:nvSpPr>
          <p:cNvPr id="71693" name="TextBox 42">
            <a:extLst>
              <a:ext uri="{FF2B5EF4-FFF2-40B4-BE49-F238E27FC236}">
                <a16:creationId xmlns:a16="http://schemas.microsoft.com/office/drawing/2014/main" id="{1304B63F-EBFD-124E-A083-49DFD83055B8}"/>
              </a:ext>
            </a:extLst>
          </p:cNvPr>
          <p:cNvSpPr txBox="1">
            <a:spLocks noChangeArrowheads="1"/>
          </p:cNvSpPr>
          <p:nvPr/>
        </p:nvSpPr>
        <p:spPr bwMode="auto">
          <a:xfrm>
            <a:off x="1658938" y="4522788"/>
            <a:ext cx="2211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dirty="0"/>
              <a:t>Less than 20% SPR</a:t>
            </a:r>
          </a:p>
          <a:p>
            <a:pPr algn="ctr"/>
            <a:endParaRPr lang="en-US" altLang="en-US" b="1" dirty="0"/>
          </a:p>
        </p:txBody>
      </p:sp>
      <p:sp>
        <p:nvSpPr>
          <p:cNvPr id="71694" name="TextBox 24">
            <a:extLst>
              <a:ext uri="{FF2B5EF4-FFF2-40B4-BE49-F238E27FC236}">
                <a16:creationId xmlns:a16="http://schemas.microsoft.com/office/drawing/2014/main" id="{7C8F753C-6C8A-8C49-AE9A-D4044C73E18B}"/>
              </a:ext>
            </a:extLst>
          </p:cNvPr>
          <p:cNvSpPr txBox="1">
            <a:spLocks noChangeArrowheads="1"/>
          </p:cNvSpPr>
          <p:nvPr/>
        </p:nvSpPr>
        <p:spPr bwMode="auto">
          <a:xfrm>
            <a:off x="409575" y="171450"/>
            <a:ext cx="5411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SPR: Spawning Potential Ratio or Spawning per Recruit</a:t>
            </a:r>
          </a:p>
        </p:txBody>
      </p:sp>
      <p:pic>
        <p:nvPicPr>
          <p:cNvPr id="71695" name="Picture 25">
            <a:extLst>
              <a:ext uri="{FF2B5EF4-FFF2-40B4-BE49-F238E27FC236}">
                <a16:creationId xmlns:a16="http://schemas.microsoft.com/office/drawing/2014/main" id="{7B9E20C5-EA10-374A-9518-8C8F3D993735}"/>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57663" y="4870450"/>
            <a:ext cx="122078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6" name="Picture 29">
            <a:extLst>
              <a:ext uri="{FF2B5EF4-FFF2-40B4-BE49-F238E27FC236}">
                <a16:creationId xmlns:a16="http://schemas.microsoft.com/office/drawing/2014/main" id="{3A8B39F6-083A-9F48-8CBE-48DA8F1E6C59}"/>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969250" y="6046788"/>
            <a:ext cx="12287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7" name="Picture 33">
            <a:extLst>
              <a:ext uri="{FF2B5EF4-FFF2-40B4-BE49-F238E27FC236}">
                <a16:creationId xmlns:a16="http://schemas.microsoft.com/office/drawing/2014/main" id="{AAAA7483-5BC1-FB4D-9CE1-2BE1538A6B21}"/>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119563" y="1382713"/>
            <a:ext cx="1701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8" name="Picture 35">
            <a:extLst>
              <a:ext uri="{FF2B5EF4-FFF2-40B4-BE49-F238E27FC236}">
                <a16:creationId xmlns:a16="http://schemas.microsoft.com/office/drawing/2014/main" id="{5881A668-A0D1-C24F-8796-FCE2AD887738}"/>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2075" y="1533525"/>
            <a:ext cx="1701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9" name="Picture 43">
            <a:extLst>
              <a:ext uri="{FF2B5EF4-FFF2-40B4-BE49-F238E27FC236}">
                <a16:creationId xmlns:a16="http://schemas.microsoft.com/office/drawing/2014/main" id="{6A75C090-2CF5-AE42-8B49-EF5B9BDC340B}"/>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419975" y="41275"/>
            <a:ext cx="17907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0" name="Picture 58">
            <a:extLst>
              <a:ext uri="{FF2B5EF4-FFF2-40B4-BE49-F238E27FC236}">
                <a16:creationId xmlns:a16="http://schemas.microsoft.com/office/drawing/2014/main" id="{56D83BF8-E9D4-7C46-8CD2-B3D27541A0C6}"/>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39688" y="2968625"/>
            <a:ext cx="1403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1" name="Picture 59">
            <a:extLst>
              <a:ext uri="{FF2B5EF4-FFF2-40B4-BE49-F238E27FC236}">
                <a16:creationId xmlns:a16="http://schemas.microsoft.com/office/drawing/2014/main" id="{0252F276-EBEC-2C4B-9AB2-8D169DBC6001}"/>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3935413" y="2968625"/>
            <a:ext cx="1403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2" name="Picture 60">
            <a:extLst>
              <a:ext uri="{FF2B5EF4-FFF2-40B4-BE49-F238E27FC236}">
                <a16:creationId xmlns:a16="http://schemas.microsoft.com/office/drawing/2014/main" id="{785ADD47-84AF-264F-855B-E59AED5C468C}"/>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740650" y="3025775"/>
            <a:ext cx="1403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3" name="Picture 61">
            <a:extLst>
              <a:ext uri="{FF2B5EF4-FFF2-40B4-BE49-F238E27FC236}">
                <a16:creationId xmlns:a16="http://schemas.microsoft.com/office/drawing/2014/main" id="{ECBED172-6A9E-DD42-AF35-CFA801FC9E39}"/>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98425" y="4283075"/>
            <a:ext cx="14017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4" name="TextBox 27">
            <a:extLst>
              <a:ext uri="{FF2B5EF4-FFF2-40B4-BE49-F238E27FC236}">
                <a16:creationId xmlns:a16="http://schemas.microsoft.com/office/drawing/2014/main" id="{B7C3173A-51EA-0842-ACA7-89AC8C2227A6}"/>
              </a:ext>
            </a:extLst>
          </p:cNvPr>
          <p:cNvSpPr txBox="1">
            <a:spLocks noChangeArrowheads="1"/>
          </p:cNvSpPr>
          <p:nvPr/>
        </p:nvSpPr>
        <p:spPr bwMode="auto">
          <a:xfrm>
            <a:off x="1044575" y="3636963"/>
            <a:ext cx="3511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b="1" dirty="0"/>
              <a:t>Replacement Level</a:t>
            </a:r>
          </a:p>
        </p:txBody>
      </p:sp>
    </p:spTree>
    <p:extLst>
      <p:ext uri="{BB962C8B-B14F-4D97-AF65-F5344CB8AC3E}">
        <p14:creationId xmlns:p14="http://schemas.microsoft.com/office/powerpoint/2010/main" val="359689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14400" y="1646076"/>
          <a:ext cx="7696200" cy="4963472"/>
        </p:xfrm>
        <a:graphic>
          <a:graphicData uri="http://schemas.openxmlformats.org/drawingml/2006/table">
            <a:tbl>
              <a:tblPr/>
              <a:tblGrid>
                <a:gridCol w="4511358">
                  <a:extLst>
                    <a:ext uri="{9D8B030D-6E8A-4147-A177-3AD203B41FA5}">
                      <a16:colId xmlns:a16="http://schemas.microsoft.com/office/drawing/2014/main" val="20000"/>
                    </a:ext>
                  </a:extLst>
                </a:gridCol>
                <a:gridCol w="822642">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810457">
                <a:tc>
                  <a:txBody>
                    <a:bodyPr/>
                    <a:lstStyle/>
                    <a:p>
                      <a:pPr marL="0" marR="0" algn="ctr">
                        <a:spcBef>
                          <a:spcPts val="0"/>
                        </a:spcBef>
                        <a:spcAft>
                          <a:spcPts val="0"/>
                        </a:spcAft>
                      </a:pPr>
                      <a:br>
                        <a:rPr lang="en-GB" sz="2800">
                          <a:solidFill>
                            <a:srgbClr val="1F497D"/>
                          </a:solidFill>
                          <a:latin typeface="Calibri"/>
                          <a:ea typeface="Calibri"/>
                          <a:cs typeface="Times New Roman"/>
                        </a:rPr>
                      </a:br>
                      <a:r>
                        <a:rPr lang="en-GB" sz="2800" b="1">
                          <a:solidFill>
                            <a:srgbClr val="1F497D"/>
                          </a:solidFill>
                          <a:latin typeface="Calibri"/>
                          <a:ea typeface="Calibri"/>
                          <a:cs typeface="Times New Roman"/>
                        </a:rPr>
                        <a:t>Reference Points</a:t>
                      </a:r>
                      <a:endParaRPr lang="en-GB" sz="2800" b="1">
                        <a:latin typeface="Calibri"/>
                        <a:ea typeface="Calibri"/>
                        <a:cs typeface="Times New Roman"/>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GB" sz="2800">
                        <a:latin typeface="Calibri"/>
                        <a:ea typeface="Times New Roman"/>
                        <a:cs typeface="Latha"/>
                      </a:endParaRPr>
                    </a:p>
                  </a:txBody>
                  <a:tcPr marL="68580" marR="68580" marT="9525" marB="0">
                    <a:lnL>
                      <a:noFill/>
                    </a:lnL>
                    <a:lnR>
                      <a:noFill/>
                    </a:lnR>
                    <a:lnT>
                      <a:noFill/>
                    </a:lnT>
                    <a:lnB>
                      <a:noFill/>
                    </a:lnB>
                  </a:tcPr>
                </a:tc>
                <a:tc>
                  <a:txBody>
                    <a:bodyPr/>
                    <a:lstStyle/>
                    <a:p>
                      <a:pPr marL="0" marR="0" algn="ctr">
                        <a:spcBef>
                          <a:spcPts val="0"/>
                        </a:spcBef>
                        <a:spcAft>
                          <a:spcPts val="0"/>
                        </a:spcAft>
                      </a:pPr>
                      <a:r>
                        <a:rPr lang="en-GB" sz="2800" b="1">
                          <a:solidFill>
                            <a:srgbClr val="1F497D"/>
                          </a:solidFill>
                          <a:latin typeface="Calibri"/>
                          <a:ea typeface="Calibri"/>
                          <a:cs typeface="Times New Roman"/>
                        </a:rPr>
                        <a:t>SPR Values</a:t>
                      </a:r>
                      <a:endParaRPr lang="en-GB" sz="2800">
                        <a:latin typeface="Calibri"/>
                        <a:ea typeface="Calibri"/>
                        <a:cs typeface="Times New Roman"/>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0547">
                <a:tc>
                  <a:txBody>
                    <a:bodyPr/>
                    <a:lstStyle/>
                    <a:p>
                      <a:pPr marL="0" marR="0" algn="r">
                        <a:spcBef>
                          <a:spcPts val="0"/>
                        </a:spcBef>
                        <a:spcAft>
                          <a:spcPts val="0"/>
                        </a:spcAft>
                      </a:pPr>
                      <a:r>
                        <a:rPr lang="en-GB" sz="2800" b="1">
                          <a:solidFill>
                            <a:srgbClr val="FFFFFF"/>
                          </a:solidFill>
                          <a:latin typeface="Calibri"/>
                          <a:ea typeface="Calibri"/>
                          <a:cs typeface="Times New Roman"/>
                        </a:rPr>
                        <a:t>Limit Reference Point </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endParaRPr lang="en-GB" sz="2800">
                        <a:latin typeface="Calibri"/>
                        <a:ea typeface="Times New Roman"/>
                        <a:cs typeface="Latha"/>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GB" sz="2800" b="1">
                          <a:solidFill>
                            <a:srgbClr val="FFFFFF"/>
                          </a:solidFill>
                          <a:latin typeface="Calibri"/>
                          <a:ea typeface="Calibri"/>
                          <a:cs typeface="Times New Roman"/>
                        </a:rPr>
                        <a:t>20%</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409701">
                <a:tc>
                  <a:txBody>
                    <a:bodyPr/>
                    <a:lstStyle/>
                    <a:p>
                      <a:endParaRPr lang="en-GB" sz="2800">
                        <a:latin typeface="Calibri"/>
                        <a:ea typeface="Times New Roman"/>
                        <a:cs typeface="Latha"/>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800">
                        <a:latin typeface="Calibri"/>
                        <a:ea typeface="Times New Roman"/>
                        <a:cs typeface="Latha"/>
                      </a:endParaRPr>
                    </a:p>
                  </a:txBody>
                  <a:tcPr marL="68580" marR="68580" marT="9525" marB="0" anchor="ctr">
                    <a:lnL>
                      <a:noFill/>
                    </a:lnL>
                    <a:lnR>
                      <a:noFill/>
                    </a:lnR>
                    <a:lnT>
                      <a:noFill/>
                    </a:lnT>
                    <a:lnB>
                      <a:noFill/>
                    </a:lnB>
                  </a:tcPr>
                </a:tc>
                <a:tc>
                  <a:txBody>
                    <a:bodyPr/>
                    <a:lstStyle/>
                    <a:p>
                      <a:endParaRPr lang="en-GB" sz="2800">
                        <a:latin typeface="Calibri"/>
                        <a:ea typeface="Times New Roman"/>
                        <a:cs typeface="Latha"/>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1185">
                <a:tc>
                  <a:txBody>
                    <a:bodyPr/>
                    <a:lstStyle/>
                    <a:p>
                      <a:pPr marL="0" marR="0" algn="r">
                        <a:spcBef>
                          <a:spcPts val="0"/>
                        </a:spcBef>
                        <a:spcAft>
                          <a:spcPts val="0"/>
                        </a:spcAft>
                      </a:pPr>
                      <a:r>
                        <a:rPr lang="en-GB" sz="2800" b="1">
                          <a:latin typeface="Calibri"/>
                          <a:ea typeface="Calibri"/>
                          <a:cs typeface="Times New Roman"/>
                        </a:rPr>
                        <a:t>Lower (Target) MSY</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GB" sz="2800">
                        <a:latin typeface="Calibri"/>
                        <a:ea typeface="Times New Roman"/>
                        <a:cs typeface="Latha"/>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GB" sz="2800" b="1">
                          <a:latin typeface="Calibri"/>
                          <a:ea typeface="Calibri"/>
                          <a:cs typeface="Times New Roman"/>
                        </a:rPr>
                        <a:t>30%</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09701">
                <a:tc>
                  <a:txBody>
                    <a:bodyPr/>
                    <a:lstStyle/>
                    <a:p>
                      <a:endParaRPr lang="en-GB" sz="2800">
                        <a:latin typeface="Calibri"/>
                        <a:ea typeface="Times New Roman"/>
                        <a:cs typeface="Latha"/>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800">
                        <a:latin typeface="Calibri"/>
                        <a:ea typeface="Times New Roman"/>
                        <a:cs typeface="Latha"/>
                      </a:endParaRPr>
                    </a:p>
                  </a:txBody>
                  <a:tcPr marL="68580" marR="68580" marT="9525" marB="0" anchor="ctr">
                    <a:lnL>
                      <a:noFill/>
                    </a:lnL>
                    <a:lnR>
                      <a:noFill/>
                    </a:lnR>
                    <a:lnT>
                      <a:noFill/>
                    </a:lnT>
                    <a:lnB>
                      <a:noFill/>
                    </a:lnB>
                  </a:tcPr>
                </a:tc>
                <a:tc>
                  <a:txBody>
                    <a:bodyPr/>
                    <a:lstStyle/>
                    <a:p>
                      <a:endParaRPr lang="en-GB" sz="2800">
                        <a:latin typeface="Calibri"/>
                        <a:ea typeface="Times New Roman"/>
                        <a:cs typeface="Latha"/>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1185">
                <a:tc>
                  <a:txBody>
                    <a:bodyPr/>
                    <a:lstStyle/>
                    <a:p>
                      <a:pPr marL="0" marR="0" algn="r">
                        <a:spcBef>
                          <a:spcPts val="0"/>
                        </a:spcBef>
                        <a:spcAft>
                          <a:spcPts val="0"/>
                        </a:spcAft>
                      </a:pPr>
                      <a:r>
                        <a:rPr lang="en-GB" sz="2800" b="1">
                          <a:solidFill>
                            <a:srgbClr val="FFFFFF"/>
                          </a:solidFill>
                          <a:latin typeface="Calibri"/>
                          <a:ea typeface="Calibri"/>
                          <a:cs typeface="Times New Roman"/>
                        </a:rPr>
                        <a:t>Upper (Target) MSY</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endParaRPr lang="en-GB" sz="2800">
                        <a:latin typeface="Calibri"/>
                        <a:ea typeface="Times New Roman"/>
                        <a:cs typeface="Latha"/>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GB" sz="2800" b="1">
                          <a:solidFill>
                            <a:srgbClr val="FFFFFF"/>
                          </a:solidFill>
                          <a:latin typeface="Calibri"/>
                          <a:ea typeface="Calibri"/>
                          <a:cs typeface="Times New Roman"/>
                        </a:rPr>
                        <a:t>40%</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409701">
                <a:tc>
                  <a:txBody>
                    <a:bodyPr/>
                    <a:lstStyle/>
                    <a:p>
                      <a:endParaRPr lang="en-GB" sz="2800">
                        <a:latin typeface="Calibri"/>
                        <a:ea typeface="Times New Roman"/>
                        <a:cs typeface="Latha"/>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800">
                        <a:latin typeface="Calibri"/>
                        <a:ea typeface="Times New Roman"/>
                        <a:cs typeface="Latha"/>
                      </a:endParaRPr>
                    </a:p>
                  </a:txBody>
                  <a:tcPr marL="68580" marR="68580" marT="9525" marB="0" anchor="ctr">
                    <a:lnL>
                      <a:noFill/>
                    </a:lnL>
                    <a:lnR>
                      <a:noFill/>
                    </a:lnR>
                    <a:lnT>
                      <a:noFill/>
                    </a:lnT>
                    <a:lnB>
                      <a:noFill/>
                    </a:lnB>
                  </a:tcPr>
                </a:tc>
                <a:tc>
                  <a:txBody>
                    <a:bodyPr/>
                    <a:lstStyle/>
                    <a:p>
                      <a:endParaRPr lang="en-GB" sz="2800">
                        <a:latin typeface="Calibri"/>
                        <a:ea typeface="Times New Roman"/>
                        <a:cs typeface="Latha"/>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1185">
                <a:tc>
                  <a:txBody>
                    <a:bodyPr/>
                    <a:lstStyle/>
                    <a:p>
                      <a:pPr marL="0" marR="0" algn="r">
                        <a:spcBef>
                          <a:spcPts val="0"/>
                        </a:spcBef>
                        <a:spcAft>
                          <a:spcPts val="0"/>
                        </a:spcAft>
                      </a:pPr>
                      <a:r>
                        <a:rPr lang="en-GB" sz="2800" b="1">
                          <a:solidFill>
                            <a:srgbClr val="FFFFFF"/>
                          </a:solidFill>
                          <a:latin typeface="Calibri"/>
                          <a:ea typeface="Calibri"/>
                          <a:cs typeface="Times New Roman"/>
                        </a:rPr>
                        <a:t>Precautionary MSY / MEY</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endParaRPr lang="en-GB" sz="2800">
                        <a:latin typeface="Calibri"/>
                        <a:ea typeface="Times New Roman"/>
                        <a:cs typeface="Latha"/>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GB" sz="2800" b="1">
                          <a:solidFill>
                            <a:srgbClr val="FFFFFF"/>
                          </a:solidFill>
                          <a:latin typeface="Calibri"/>
                          <a:ea typeface="Calibri"/>
                          <a:cs typeface="Times New Roman"/>
                        </a:rPr>
                        <a:t>50%</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007"/>
                  </a:ext>
                </a:extLst>
              </a:tr>
              <a:tr h="409701">
                <a:tc>
                  <a:txBody>
                    <a:bodyPr/>
                    <a:lstStyle/>
                    <a:p>
                      <a:endParaRPr lang="en-GB" sz="2800">
                        <a:latin typeface="Calibri"/>
                        <a:ea typeface="Times New Roman"/>
                        <a:cs typeface="Latha"/>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800">
                        <a:latin typeface="Calibri"/>
                        <a:ea typeface="Times New Roman"/>
                        <a:cs typeface="Latha"/>
                      </a:endParaRPr>
                    </a:p>
                  </a:txBody>
                  <a:tcPr marL="68580" marR="68580" marT="9525" marB="0" anchor="ctr">
                    <a:lnL>
                      <a:noFill/>
                    </a:lnL>
                    <a:lnR>
                      <a:noFill/>
                    </a:lnR>
                    <a:lnT>
                      <a:noFill/>
                    </a:lnT>
                    <a:lnB>
                      <a:noFill/>
                    </a:lnB>
                  </a:tcPr>
                </a:tc>
                <a:tc>
                  <a:txBody>
                    <a:bodyPr/>
                    <a:lstStyle/>
                    <a:p>
                      <a:endParaRPr lang="en-GB" sz="2800">
                        <a:latin typeface="Calibri"/>
                        <a:ea typeface="Times New Roman"/>
                        <a:cs typeface="Latha"/>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11185">
                <a:tc>
                  <a:txBody>
                    <a:bodyPr/>
                    <a:lstStyle/>
                    <a:p>
                      <a:pPr marL="0" marR="0" algn="r">
                        <a:spcBef>
                          <a:spcPts val="0"/>
                        </a:spcBef>
                        <a:spcAft>
                          <a:spcPts val="0"/>
                        </a:spcAft>
                      </a:pPr>
                      <a:r>
                        <a:rPr lang="en-GB" sz="2800" b="1" i="1">
                          <a:latin typeface="Calibri"/>
                          <a:ea typeface="Calibri"/>
                          <a:cs typeface="Times New Roman"/>
                        </a:rPr>
                        <a:t>Precautionary /  Rebuild SPR </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2800">
                        <a:latin typeface="Calibri"/>
                        <a:ea typeface="Times New Roman"/>
                        <a:cs typeface="Latha"/>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GB" sz="2800" b="1" i="1">
                          <a:latin typeface="Calibri"/>
                          <a:ea typeface="Calibri"/>
                          <a:cs typeface="Times New Roman"/>
                        </a:rPr>
                        <a:t>60%</a:t>
                      </a:r>
                      <a:endParaRPr lang="en-GB" sz="28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Rectangle 2"/>
          <p:cNvSpPr/>
          <p:nvPr/>
        </p:nvSpPr>
        <p:spPr>
          <a:xfrm>
            <a:off x="0" y="0"/>
            <a:ext cx="9144000" cy="1569660"/>
          </a:xfrm>
          <a:prstGeom prst="rect">
            <a:avLst/>
          </a:prstGeom>
        </p:spPr>
        <p:txBody>
          <a:bodyPr wrap="square">
            <a:spAutoFit/>
          </a:bodyPr>
          <a:lstStyle/>
          <a:p>
            <a:pPr lvl="0" algn="ctr" fontAlgn="base">
              <a:spcBef>
                <a:spcPct val="0"/>
              </a:spcBef>
              <a:spcAft>
                <a:spcPct val="0"/>
              </a:spcAft>
            </a:pPr>
            <a:r>
              <a:rPr lang="en-GB" sz="3200" b="1">
                <a:solidFill>
                  <a:srgbClr val="C00000"/>
                </a:solidFill>
                <a:ea typeface="Calibri" pitchFamily="34" charset="0"/>
                <a:cs typeface="Times New Roman" pitchFamily="18" charset="0"/>
              </a:rPr>
              <a:t>Internationally accepted SPR values corresponding to Reference Points used by conventional stock assessment methods</a:t>
            </a:r>
            <a:endParaRPr lang="en-GB" sz="3200">
              <a:solidFill>
                <a:srgbClr val="C00000"/>
              </a:solidFill>
              <a:cs typeface="Arial" pitchFamily="34" charset="0"/>
            </a:endParaRPr>
          </a:p>
        </p:txBody>
      </p:sp>
    </p:spTree>
    <p:extLst>
      <p:ext uri="{BB962C8B-B14F-4D97-AF65-F5344CB8AC3E}">
        <p14:creationId xmlns:p14="http://schemas.microsoft.com/office/powerpoint/2010/main" val="2674787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672"/>
            <a:ext cx="8229600" cy="918336"/>
          </a:xfrm>
        </p:spPr>
        <p:txBody>
          <a:bodyPr/>
          <a:lstStyle/>
          <a:p>
            <a:r>
              <a:rPr lang="en-US" b="1"/>
              <a:t>SPR and Stock &amp; Recruitment</a:t>
            </a:r>
          </a:p>
        </p:txBody>
      </p:sp>
      <p:pic>
        <p:nvPicPr>
          <p:cNvPr id="4" name="Picture 3"/>
          <p:cNvPicPr>
            <a:picLocks noChangeAspect="1"/>
          </p:cNvPicPr>
          <p:nvPr/>
        </p:nvPicPr>
        <p:blipFill>
          <a:blip r:embed="rId3"/>
          <a:stretch>
            <a:fillRect/>
          </a:stretch>
        </p:blipFill>
        <p:spPr>
          <a:xfrm>
            <a:off x="0" y="1273494"/>
            <a:ext cx="9144000" cy="5584506"/>
          </a:xfrm>
          <a:prstGeom prst="rect">
            <a:avLst/>
          </a:prstGeom>
        </p:spPr>
      </p:pic>
    </p:spTree>
    <p:extLst>
      <p:ext uri="{BB962C8B-B14F-4D97-AF65-F5344CB8AC3E}">
        <p14:creationId xmlns:p14="http://schemas.microsoft.com/office/powerpoint/2010/main" val="1216960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894" b="1674"/>
          <a:stretch/>
        </p:blipFill>
        <p:spPr>
          <a:xfrm>
            <a:off x="0" y="740770"/>
            <a:ext cx="9144000" cy="5385279"/>
          </a:xfrm>
          <a:prstGeom prst="rect">
            <a:avLst/>
          </a:prstGeom>
        </p:spPr>
      </p:pic>
      <p:sp>
        <p:nvSpPr>
          <p:cNvPr id="5" name="Title 1"/>
          <p:cNvSpPr>
            <a:spLocks noGrp="1"/>
          </p:cNvSpPr>
          <p:nvPr>
            <p:ph type="title"/>
          </p:nvPr>
        </p:nvSpPr>
        <p:spPr>
          <a:xfrm>
            <a:off x="457200" y="146234"/>
            <a:ext cx="8229600" cy="721694"/>
          </a:xfrm>
        </p:spPr>
        <p:txBody>
          <a:bodyPr>
            <a:normAutofit fontScale="90000"/>
          </a:bodyPr>
          <a:lstStyle/>
          <a:p>
            <a:r>
              <a:rPr lang="en-US" b="1"/>
              <a:t>Growth - Length</a:t>
            </a:r>
          </a:p>
        </p:txBody>
      </p:sp>
      <p:sp>
        <p:nvSpPr>
          <p:cNvPr id="6" name="TextBox 5"/>
          <p:cNvSpPr txBox="1"/>
          <p:nvPr/>
        </p:nvSpPr>
        <p:spPr>
          <a:xfrm>
            <a:off x="1852784" y="3089852"/>
            <a:ext cx="5207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k</a:t>
            </a:r>
            <a:endParaRPr lang="en-US" sz="3200" b="1"/>
          </a:p>
        </p:txBody>
      </p:sp>
      <p:sp>
        <p:nvSpPr>
          <p:cNvPr id="7" name="TextBox 6"/>
          <p:cNvSpPr txBox="1"/>
          <p:nvPr/>
        </p:nvSpPr>
        <p:spPr>
          <a:xfrm>
            <a:off x="7747000" y="1052144"/>
            <a:ext cx="9398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L</a:t>
            </a:r>
            <a:r>
              <a:rPr lang="en-US" sz="3200" b="1" baseline="-25000">
                <a:solidFill>
                  <a:srgbClr val="000000"/>
                </a:solidFill>
                <a:latin typeface="Lucida Grande"/>
                <a:ea typeface="Lucida Grande"/>
                <a:cs typeface="Lucida Grande"/>
              </a:rPr>
              <a:t>∞</a:t>
            </a:r>
            <a:endParaRPr lang="en-US" sz="3200" b="1" baseline="-25000"/>
          </a:p>
        </p:txBody>
      </p:sp>
      <p:sp>
        <p:nvSpPr>
          <p:cNvPr id="8" name="TextBox 7"/>
          <p:cNvSpPr txBox="1"/>
          <p:nvPr/>
        </p:nvSpPr>
        <p:spPr>
          <a:xfrm>
            <a:off x="785102" y="4960012"/>
            <a:ext cx="530521"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t</a:t>
            </a:r>
            <a:r>
              <a:rPr lang="en-US" sz="3200" b="1" baseline="-25000">
                <a:solidFill>
                  <a:srgbClr val="000000"/>
                </a:solidFill>
                <a:latin typeface="Lucida Grande"/>
                <a:ea typeface="Lucida Grande"/>
                <a:cs typeface="Lucida Grande"/>
              </a:rPr>
              <a:t>0</a:t>
            </a:r>
            <a:endParaRPr lang="en-US" sz="3200" b="1" baseline="-25000"/>
          </a:p>
        </p:txBody>
      </p:sp>
    </p:spTree>
    <p:extLst>
      <p:ext uri="{BB962C8B-B14F-4D97-AF65-F5344CB8AC3E}">
        <p14:creationId xmlns:p14="http://schemas.microsoft.com/office/powerpoint/2010/main" val="2458254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73494"/>
            <a:ext cx="9144000" cy="5584506"/>
          </a:xfrm>
          <a:prstGeom prst="rect">
            <a:avLst/>
          </a:prstGeom>
        </p:spPr>
      </p:pic>
      <p:sp>
        <p:nvSpPr>
          <p:cNvPr id="6" name="TextBox 5"/>
          <p:cNvSpPr txBox="1"/>
          <p:nvPr/>
        </p:nvSpPr>
        <p:spPr>
          <a:xfrm>
            <a:off x="7075935" y="1528048"/>
            <a:ext cx="1445765" cy="1200328"/>
          </a:xfrm>
          <a:prstGeom prst="rect">
            <a:avLst/>
          </a:prstGeom>
          <a:noFill/>
        </p:spPr>
        <p:txBody>
          <a:bodyPr wrap="square" rtlCol="0">
            <a:spAutoFit/>
          </a:bodyPr>
          <a:lstStyle/>
          <a:p>
            <a:r>
              <a:rPr lang="en-US" sz="2400" b="1"/>
              <a:t>Spawning Potential ~ 100%</a:t>
            </a:r>
          </a:p>
        </p:txBody>
      </p:sp>
      <p:sp>
        <p:nvSpPr>
          <p:cNvPr id="7" name="Title 1"/>
          <p:cNvSpPr>
            <a:spLocks noGrp="1"/>
          </p:cNvSpPr>
          <p:nvPr>
            <p:ph type="title"/>
          </p:nvPr>
        </p:nvSpPr>
        <p:spPr>
          <a:xfrm>
            <a:off x="457200" y="197672"/>
            <a:ext cx="8229600" cy="918336"/>
          </a:xfrm>
        </p:spPr>
        <p:txBody>
          <a:bodyPr/>
          <a:lstStyle/>
          <a:p>
            <a:r>
              <a:rPr lang="en-US" b="1"/>
              <a:t>SPR and Stock &amp; Recruitment</a:t>
            </a:r>
          </a:p>
        </p:txBody>
      </p:sp>
    </p:spTree>
    <p:extLst>
      <p:ext uri="{BB962C8B-B14F-4D97-AF65-F5344CB8AC3E}">
        <p14:creationId xmlns:p14="http://schemas.microsoft.com/office/powerpoint/2010/main" val="172426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73494"/>
            <a:ext cx="9144000" cy="5584506"/>
          </a:xfrm>
          <a:prstGeom prst="rect">
            <a:avLst/>
          </a:prstGeom>
        </p:spPr>
      </p:pic>
      <p:sp>
        <p:nvSpPr>
          <p:cNvPr id="5" name="TextBox 4"/>
          <p:cNvSpPr txBox="1"/>
          <p:nvPr/>
        </p:nvSpPr>
        <p:spPr>
          <a:xfrm>
            <a:off x="1856235" y="2728376"/>
            <a:ext cx="1445765" cy="1200328"/>
          </a:xfrm>
          <a:prstGeom prst="rect">
            <a:avLst/>
          </a:prstGeom>
          <a:noFill/>
        </p:spPr>
        <p:txBody>
          <a:bodyPr wrap="square" rtlCol="0">
            <a:spAutoFit/>
          </a:bodyPr>
          <a:lstStyle/>
          <a:p>
            <a:r>
              <a:rPr lang="en-US" sz="2400" b="1"/>
              <a:t>Spawning Potential ~ 20%</a:t>
            </a:r>
          </a:p>
        </p:txBody>
      </p:sp>
      <p:sp>
        <p:nvSpPr>
          <p:cNvPr id="6" name="TextBox 5"/>
          <p:cNvSpPr txBox="1"/>
          <p:nvPr/>
        </p:nvSpPr>
        <p:spPr>
          <a:xfrm>
            <a:off x="7075935" y="1528048"/>
            <a:ext cx="1445765" cy="1200328"/>
          </a:xfrm>
          <a:prstGeom prst="rect">
            <a:avLst/>
          </a:prstGeom>
          <a:noFill/>
        </p:spPr>
        <p:txBody>
          <a:bodyPr wrap="square" rtlCol="0">
            <a:spAutoFit/>
          </a:bodyPr>
          <a:lstStyle/>
          <a:p>
            <a:r>
              <a:rPr lang="en-US" sz="2400" b="1"/>
              <a:t>Spawning Potential ~ 100%</a:t>
            </a:r>
          </a:p>
        </p:txBody>
      </p:sp>
      <p:sp>
        <p:nvSpPr>
          <p:cNvPr id="7" name="Title 1"/>
          <p:cNvSpPr>
            <a:spLocks noGrp="1"/>
          </p:cNvSpPr>
          <p:nvPr>
            <p:ph type="title"/>
          </p:nvPr>
        </p:nvSpPr>
        <p:spPr>
          <a:xfrm>
            <a:off x="457200" y="197672"/>
            <a:ext cx="8229600" cy="918336"/>
          </a:xfrm>
        </p:spPr>
        <p:txBody>
          <a:bodyPr/>
          <a:lstStyle/>
          <a:p>
            <a:r>
              <a:rPr lang="en-US" b="1"/>
              <a:t>SPR and Stock &amp; Recruitment</a:t>
            </a:r>
          </a:p>
        </p:txBody>
      </p:sp>
    </p:spTree>
    <p:extLst>
      <p:ext uri="{BB962C8B-B14F-4D97-AF65-F5344CB8AC3E}">
        <p14:creationId xmlns:p14="http://schemas.microsoft.com/office/powerpoint/2010/main" val="2449463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73494"/>
            <a:ext cx="9144000" cy="5584506"/>
          </a:xfrm>
          <a:prstGeom prst="rect">
            <a:avLst/>
          </a:prstGeom>
        </p:spPr>
      </p:pic>
      <p:pic>
        <p:nvPicPr>
          <p:cNvPr id="5" name="Picture 4"/>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8296012" y="3786793"/>
            <a:ext cx="920278" cy="503905"/>
          </a:xfrm>
          <a:prstGeom prst="rect">
            <a:avLst/>
          </a:prstGeom>
        </p:spPr>
      </p:pic>
      <p:pic>
        <p:nvPicPr>
          <p:cNvPr id="6" name="Picture 5"/>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6778359" y="3534841"/>
            <a:ext cx="920278" cy="503905"/>
          </a:xfrm>
          <a:prstGeom prst="rect">
            <a:avLst/>
          </a:prstGeom>
        </p:spPr>
      </p:pic>
      <p:pic>
        <p:nvPicPr>
          <p:cNvPr id="7" name="Picture 6"/>
          <p:cNvPicPr>
            <a:picLocks noChangeAspect="1"/>
          </p:cNvPicPr>
          <p:nvPr/>
        </p:nvPicPr>
        <p:blipFill rotWithShape="1">
          <a:blip r:embed="rId5" cstate="screen">
            <a:alphaModFix amt="52000"/>
            <a:extLst>
              <a:ext uri="{28A0092B-C50C-407E-A947-70E740481C1C}">
                <a14:useLocalDpi xmlns:a14="http://schemas.microsoft.com/office/drawing/2010/main"/>
              </a:ext>
            </a:extLst>
          </a:blip>
          <a:srcRect/>
          <a:stretch/>
        </p:blipFill>
        <p:spPr>
          <a:xfrm>
            <a:off x="7148019" y="5025526"/>
            <a:ext cx="1043122" cy="571169"/>
          </a:xfrm>
          <a:prstGeom prst="rect">
            <a:avLst/>
          </a:prstGeom>
        </p:spPr>
      </p:pic>
      <p:pic>
        <p:nvPicPr>
          <p:cNvPr id="8" name="Picture 7"/>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6867488" y="5412282"/>
            <a:ext cx="920278" cy="503905"/>
          </a:xfrm>
          <a:prstGeom prst="rect">
            <a:avLst/>
          </a:prstGeom>
        </p:spPr>
      </p:pic>
      <p:pic>
        <p:nvPicPr>
          <p:cNvPr id="9" name="Picture 8"/>
          <p:cNvPicPr>
            <a:picLocks noChangeAspect="1"/>
          </p:cNvPicPr>
          <p:nvPr/>
        </p:nvPicPr>
        <p:blipFill rotWithShape="1">
          <a:blip r:embed="rId4" cstate="screen">
            <a:alphaModFix amt="52000"/>
            <a:extLst>
              <a:ext uri="{28A0092B-C50C-407E-A947-70E740481C1C}">
                <a14:useLocalDpi xmlns:a14="http://schemas.microsoft.com/office/drawing/2010/main"/>
              </a:ext>
            </a:extLst>
          </a:blip>
          <a:srcRect/>
          <a:stretch/>
        </p:blipFill>
        <p:spPr>
          <a:xfrm>
            <a:off x="7164723" y="4542651"/>
            <a:ext cx="920278" cy="503905"/>
          </a:xfrm>
          <a:prstGeom prst="rect">
            <a:avLst/>
          </a:prstGeom>
        </p:spPr>
      </p:pic>
      <p:pic>
        <p:nvPicPr>
          <p:cNvPr id="10" name="Picture 9"/>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7591419" y="3636319"/>
            <a:ext cx="920278" cy="503905"/>
          </a:xfrm>
          <a:prstGeom prst="rect">
            <a:avLst/>
          </a:prstGeom>
        </p:spPr>
      </p:pic>
      <p:pic>
        <p:nvPicPr>
          <p:cNvPr id="11" name="Picture 10"/>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7731002" y="5557987"/>
            <a:ext cx="920278" cy="503905"/>
          </a:xfrm>
          <a:prstGeom prst="rect">
            <a:avLst/>
          </a:prstGeom>
        </p:spPr>
      </p:pic>
      <p:pic>
        <p:nvPicPr>
          <p:cNvPr id="12" name="Picture 11"/>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8085001" y="5092790"/>
            <a:ext cx="920278" cy="503905"/>
          </a:xfrm>
          <a:prstGeom prst="rect">
            <a:avLst/>
          </a:prstGeom>
        </p:spPr>
      </p:pic>
      <p:pic>
        <p:nvPicPr>
          <p:cNvPr id="13" name="Picture 12"/>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7983788" y="4581134"/>
            <a:ext cx="920278" cy="503905"/>
          </a:xfrm>
          <a:prstGeom prst="rect">
            <a:avLst/>
          </a:prstGeom>
        </p:spPr>
      </p:pic>
      <p:pic>
        <p:nvPicPr>
          <p:cNvPr id="14" name="Picture 13"/>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7698637" y="4139691"/>
            <a:ext cx="920278" cy="503905"/>
          </a:xfrm>
          <a:prstGeom prst="rect">
            <a:avLst/>
          </a:prstGeom>
        </p:spPr>
      </p:pic>
      <p:pic>
        <p:nvPicPr>
          <p:cNvPr id="15" name="Picture 14"/>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6867488" y="4038746"/>
            <a:ext cx="920278" cy="503905"/>
          </a:xfrm>
          <a:prstGeom prst="rect">
            <a:avLst/>
          </a:prstGeom>
        </p:spPr>
      </p:pic>
      <p:pic>
        <p:nvPicPr>
          <p:cNvPr id="16" name="Picture 15"/>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7927348" y="1609189"/>
            <a:ext cx="527585" cy="288883"/>
          </a:xfrm>
          <a:prstGeom prst="rect">
            <a:avLst/>
          </a:prstGeom>
        </p:spPr>
      </p:pic>
      <p:pic>
        <p:nvPicPr>
          <p:cNvPr id="17" name="Picture 16"/>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7148019" y="1898072"/>
            <a:ext cx="527585" cy="288883"/>
          </a:xfrm>
          <a:prstGeom prst="rect">
            <a:avLst/>
          </a:prstGeom>
        </p:spPr>
      </p:pic>
      <p:pic>
        <p:nvPicPr>
          <p:cNvPr id="18" name="Picture 17"/>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8001824" y="1898072"/>
            <a:ext cx="527585" cy="288883"/>
          </a:xfrm>
          <a:prstGeom prst="rect">
            <a:avLst/>
          </a:prstGeom>
        </p:spPr>
      </p:pic>
      <p:pic>
        <p:nvPicPr>
          <p:cNvPr id="19" name="Picture 18"/>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7663555" y="2186955"/>
            <a:ext cx="527585" cy="288883"/>
          </a:xfrm>
          <a:prstGeom prst="rect">
            <a:avLst/>
          </a:prstGeom>
        </p:spPr>
      </p:pic>
      <p:pic>
        <p:nvPicPr>
          <p:cNvPr id="20" name="Picture 19"/>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6606022" y="1457862"/>
            <a:ext cx="527585" cy="288883"/>
          </a:xfrm>
          <a:prstGeom prst="rect">
            <a:avLst/>
          </a:prstGeom>
        </p:spPr>
      </p:pic>
      <p:pic>
        <p:nvPicPr>
          <p:cNvPr id="21" name="Picture 20"/>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6620434" y="1836935"/>
            <a:ext cx="527585" cy="288883"/>
          </a:xfrm>
          <a:prstGeom prst="rect">
            <a:avLst/>
          </a:prstGeom>
        </p:spPr>
      </p:pic>
      <p:pic>
        <p:nvPicPr>
          <p:cNvPr id="22" name="Picture 21"/>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6620434" y="2234373"/>
            <a:ext cx="527585" cy="288883"/>
          </a:xfrm>
          <a:prstGeom prst="rect">
            <a:avLst/>
          </a:prstGeom>
        </p:spPr>
      </p:pic>
      <p:pic>
        <p:nvPicPr>
          <p:cNvPr id="23" name="Picture 22"/>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7187919" y="2234373"/>
            <a:ext cx="527585" cy="288883"/>
          </a:xfrm>
          <a:prstGeom prst="rect">
            <a:avLst/>
          </a:prstGeom>
        </p:spPr>
      </p:pic>
      <p:pic>
        <p:nvPicPr>
          <p:cNvPr id="24" name="Picture 23"/>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7523973" y="1753631"/>
            <a:ext cx="527585" cy="288883"/>
          </a:xfrm>
          <a:prstGeom prst="rect">
            <a:avLst/>
          </a:prstGeom>
        </p:spPr>
      </p:pic>
      <p:pic>
        <p:nvPicPr>
          <p:cNvPr id="25" name="Picture 24"/>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6996388" y="1609189"/>
            <a:ext cx="527585" cy="288883"/>
          </a:xfrm>
          <a:prstGeom prst="rect">
            <a:avLst/>
          </a:prstGeom>
        </p:spPr>
      </p:pic>
      <p:pic>
        <p:nvPicPr>
          <p:cNvPr id="26" name="Picture 25"/>
          <p:cNvPicPr>
            <a:picLocks noChangeAspect="1"/>
          </p:cNvPicPr>
          <p:nvPr/>
        </p:nvPicPr>
        <p:blipFill rotWithShape="1">
          <a:blip r:embed="rId6" cstate="screen">
            <a:alphaModFix amt="45000"/>
            <a:extLst>
              <a:ext uri="{28A0092B-C50C-407E-A947-70E740481C1C}">
                <a14:useLocalDpi xmlns:a14="http://schemas.microsoft.com/office/drawing/2010/main"/>
              </a:ext>
            </a:extLst>
          </a:blip>
          <a:srcRect/>
          <a:stretch/>
        </p:blipFill>
        <p:spPr>
          <a:xfrm>
            <a:off x="7456203" y="1464748"/>
            <a:ext cx="527585" cy="288883"/>
          </a:xfrm>
          <a:prstGeom prst="rect">
            <a:avLst/>
          </a:prstGeom>
        </p:spPr>
      </p:pic>
      <p:pic>
        <p:nvPicPr>
          <p:cNvPr id="48" name="Picture 47"/>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6318220" y="4521621"/>
            <a:ext cx="920278" cy="503905"/>
          </a:xfrm>
          <a:prstGeom prst="rect">
            <a:avLst/>
          </a:prstGeom>
        </p:spPr>
      </p:pic>
      <p:sp>
        <p:nvSpPr>
          <p:cNvPr id="56" name="Up Arrow 55"/>
          <p:cNvSpPr/>
          <p:nvPr/>
        </p:nvSpPr>
        <p:spPr>
          <a:xfrm>
            <a:off x="7373269" y="2523256"/>
            <a:ext cx="711731" cy="104708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856235" y="2728376"/>
            <a:ext cx="1445765" cy="1200328"/>
          </a:xfrm>
          <a:prstGeom prst="rect">
            <a:avLst/>
          </a:prstGeom>
          <a:noFill/>
        </p:spPr>
        <p:txBody>
          <a:bodyPr wrap="square" rtlCol="0">
            <a:spAutoFit/>
          </a:bodyPr>
          <a:lstStyle/>
          <a:p>
            <a:r>
              <a:rPr lang="en-US" sz="2400" b="1"/>
              <a:t>Spawning Potential ~ 20%</a:t>
            </a:r>
          </a:p>
        </p:txBody>
      </p:sp>
      <p:sp>
        <p:nvSpPr>
          <p:cNvPr id="29" name="TextBox 28"/>
          <p:cNvSpPr txBox="1"/>
          <p:nvPr/>
        </p:nvSpPr>
        <p:spPr>
          <a:xfrm>
            <a:off x="7075935" y="1528048"/>
            <a:ext cx="1445765" cy="1200328"/>
          </a:xfrm>
          <a:prstGeom prst="rect">
            <a:avLst/>
          </a:prstGeom>
          <a:noFill/>
        </p:spPr>
        <p:txBody>
          <a:bodyPr wrap="square" rtlCol="0">
            <a:spAutoFit/>
          </a:bodyPr>
          <a:lstStyle/>
          <a:p>
            <a:r>
              <a:rPr lang="en-US" sz="2400" b="1"/>
              <a:t>Spawning Potential ~ 100%</a:t>
            </a:r>
          </a:p>
        </p:txBody>
      </p:sp>
      <p:sp>
        <p:nvSpPr>
          <p:cNvPr id="31" name="Title 1"/>
          <p:cNvSpPr>
            <a:spLocks noGrp="1"/>
          </p:cNvSpPr>
          <p:nvPr>
            <p:ph type="title"/>
          </p:nvPr>
        </p:nvSpPr>
        <p:spPr>
          <a:xfrm>
            <a:off x="457200" y="197672"/>
            <a:ext cx="8229600" cy="918336"/>
          </a:xfrm>
        </p:spPr>
        <p:txBody>
          <a:bodyPr/>
          <a:lstStyle/>
          <a:p>
            <a:r>
              <a:rPr lang="en-US" b="1"/>
              <a:t>SPR and Stock &amp; Recruitment</a:t>
            </a:r>
          </a:p>
        </p:txBody>
      </p:sp>
    </p:spTree>
    <p:extLst>
      <p:ext uri="{BB962C8B-B14F-4D97-AF65-F5344CB8AC3E}">
        <p14:creationId xmlns:p14="http://schemas.microsoft.com/office/powerpoint/2010/main" val="247929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73494"/>
            <a:ext cx="9144000" cy="5584506"/>
          </a:xfrm>
          <a:prstGeom prst="rect">
            <a:avLst/>
          </a:prstGeom>
        </p:spPr>
      </p:pic>
      <p:pic>
        <p:nvPicPr>
          <p:cNvPr id="28" name="Picture 27"/>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4133660" y="4982564"/>
            <a:ext cx="920278" cy="503905"/>
          </a:xfrm>
          <a:prstGeom prst="rect">
            <a:avLst/>
          </a:prstGeom>
        </p:spPr>
      </p:pic>
      <p:pic>
        <p:nvPicPr>
          <p:cNvPr id="31" name="Picture 30"/>
          <p:cNvPicPr>
            <a:picLocks noChangeAspect="1"/>
          </p:cNvPicPr>
          <p:nvPr/>
        </p:nvPicPr>
        <p:blipFill rotWithShape="1">
          <a:blip r:embed="rId4" cstate="screen">
            <a:alphaModFix amt="52000"/>
            <a:extLst>
              <a:ext uri="{28A0092B-C50C-407E-A947-70E740481C1C}">
                <a14:useLocalDpi xmlns:a14="http://schemas.microsoft.com/office/drawing/2010/main"/>
              </a:ext>
            </a:extLst>
          </a:blip>
          <a:srcRect/>
          <a:stretch/>
        </p:blipFill>
        <p:spPr>
          <a:xfrm>
            <a:off x="3790949" y="5557987"/>
            <a:ext cx="920278" cy="503905"/>
          </a:xfrm>
          <a:prstGeom prst="rect">
            <a:avLst/>
          </a:prstGeom>
        </p:spPr>
      </p:pic>
      <p:pic>
        <p:nvPicPr>
          <p:cNvPr id="33" name="Picture 32"/>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2912510" y="5486469"/>
            <a:ext cx="920278" cy="503905"/>
          </a:xfrm>
          <a:prstGeom prst="rect">
            <a:avLst/>
          </a:prstGeom>
        </p:spPr>
      </p:pic>
      <p:pic>
        <p:nvPicPr>
          <p:cNvPr id="37" name="Picture 36"/>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3300382" y="4997972"/>
            <a:ext cx="920278" cy="503905"/>
          </a:xfrm>
          <a:prstGeom prst="rect">
            <a:avLst/>
          </a:prstGeom>
        </p:spPr>
      </p:pic>
      <p:pic>
        <p:nvPicPr>
          <p:cNvPr id="38" name="Picture 37"/>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4314566" y="1714171"/>
            <a:ext cx="527585" cy="288883"/>
          </a:xfrm>
          <a:prstGeom prst="rect">
            <a:avLst/>
          </a:prstGeom>
        </p:spPr>
      </p:pic>
      <p:pic>
        <p:nvPicPr>
          <p:cNvPr id="39" name="Picture 38"/>
          <p:cNvPicPr>
            <a:picLocks noChangeAspect="1"/>
          </p:cNvPicPr>
          <p:nvPr/>
        </p:nvPicPr>
        <p:blipFill rotWithShape="1">
          <a:blip r:embed="rId5" cstate="screen">
            <a:alphaModFix amt="52000"/>
            <a:extLst>
              <a:ext uri="{28A0092B-C50C-407E-A947-70E740481C1C}">
                <a14:useLocalDpi xmlns:a14="http://schemas.microsoft.com/office/drawing/2010/main"/>
              </a:ext>
            </a:extLst>
          </a:blip>
          <a:srcRect/>
          <a:stretch/>
        </p:blipFill>
        <p:spPr>
          <a:xfrm>
            <a:off x="3535237" y="2003054"/>
            <a:ext cx="527585" cy="288883"/>
          </a:xfrm>
          <a:prstGeom prst="rect">
            <a:avLst/>
          </a:prstGeom>
        </p:spPr>
      </p:pic>
      <p:pic>
        <p:nvPicPr>
          <p:cNvPr id="40" name="Picture 39"/>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3965939" y="1862784"/>
            <a:ext cx="527585" cy="288883"/>
          </a:xfrm>
          <a:prstGeom prst="rect">
            <a:avLst/>
          </a:prstGeom>
        </p:spPr>
      </p:pic>
      <p:pic>
        <p:nvPicPr>
          <p:cNvPr id="41" name="Picture 40"/>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4050773" y="2291937"/>
            <a:ext cx="527585" cy="288883"/>
          </a:xfrm>
          <a:prstGeom prst="rect">
            <a:avLst/>
          </a:prstGeom>
        </p:spPr>
      </p:pic>
      <p:pic>
        <p:nvPicPr>
          <p:cNvPr id="42" name="Picture 41"/>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2993240" y="1562844"/>
            <a:ext cx="527585" cy="288883"/>
          </a:xfrm>
          <a:prstGeom prst="rect">
            <a:avLst/>
          </a:prstGeom>
        </p:spPr>
      </p:pic>
      <p:pic>
        <p:nvPicPr>
          <p:cNvPr id="43" name="Picture 42"/>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3007652" y="1941917"/>
            <a:ext cx="527585" cy="288883"/>
          </a:xfrm>
          <a:prstGeom prst="rect">
            <a:avLst/>
          </a:prstGeom>
        </p:spPr>
      </p:pic>
      <p:pic>
        <p:nvPicPr>
          <p:cNvPr id="44" name="Picture 43"/>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3007652" y="2339355"/>
            <a:ext cx="527585" cy="288883"/>
          </a:xfrm>
          <a:prstGeom prst="rect">
            <a:avLst/>
          </a:prstGeom>
        </p:spPr>
      </p:pic>
      <p:pic>
        <p:nvPicPr>
          <p:cNvPr id="45" name="Picture 44"/>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3575137" y="2339355"/>
            <a:ext cx="527585" cy="288883"/>
          </a:xfrm>
          <a:prstGeom prst="rect">
            <a:avLst/>
          </a:prstGeom>
        </p:spPr>
      </p:pic>
      <p:pic>
        <p:nvPicPr>
          <p:cNvPr id="46" name="Picture 45"/>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3383606" y="1714171"/>
            <a:ext cx="527585" cy="288883"/>
          </a:xfrm>
          <a:prstGeom prst="rect">
            <a:avLst/>
          </a:prstGeom>
        </p:spPr>
      </p:pic>
      <p:pic>
        <p:nvPicPr>
          <p:cNvPr id="47" name="Picture 46"/>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3843421" y="1569730"/>
            <a:ext cx="527585" cy="288883"/>
          </a:xfrm>
          <a:prstGeom prst="rect">
            <a:avLst/>
          </a:prstGeom>
        </p:spPr>
      </p:pic>
      <p:pic>
        <p:nvPicPr>
          <p:cNvPr id="54" name="Picture 53"/>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3630192" y="4542651"/>
            <a:ext cx="920278" cy="503905"/>
          </a:xfrm>
          <a:prstGeom prst="rect">
            <a:avLst/>
          </a:prstGeom>
        </p:spPr>
      </p:pic>
      <p:sp>
        <p:nvSpPr>
          <p:cNvPr id="55" name="Up Arrow 54"/>
          <p:cNvSpPr/>
          <p:nvPr/>
        </p:nvSpPr>
        <p:spPr>
          <a:xfrm>
            <a:off x="3790949" y="2896730"/>
            <a:ext cx="364758" cy="147917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856235" y="2728376"/>
            <a:ext cx="1445765" cy="1200328"/>
          </a:xfrm>
          <a:prstGeom prst="rect">
            <a:avLst/>
          </a:prstGeom>
          <a:noFill/>
        </p:spPr>
        <p:txBody>
          <a:bodyPr wrap="square" rtlCol="0">
            <a:spAutoFit/>
          </a:bodyPr>
          <a:lstStyle/>
          <a:p>
            <a:r>
              <a:rPr lang="en-US" sz="2400" b="1"/>
              <a:t>Spawning Potential ~ 20%</a:t>
            </a:r>
          </a:p>
        </p:txBody>
      </p:sp>
      <p:sp>
        <p:nvSpPr>
          <p:cNvPr id="21" name="TextBox 20"/>
          <p:cNvSpPr txBox="1"/>
          <p:nvPr/>
        </p:nvSpPr>
        <p:spPr>
          <a:xfrm>
            <a:off x="7075935" y="1528048"/>
            <a:ext cx="1445765" cy="1200328"/>
          </a:xfrm>
          <a:prstGeom prst="rect">
            <a:avLst/>
          </a:prstGeom>
          <a:noFill/>
        </p:spPr>
        <p:txBody>
          <a:bodyPr wrap="square" rtlCol="0">
            <a:spAutoFit/>
          </a:bodyPr>
          <a:lstStyle/>
          <a:p>
            <a:r>
              <a:rPr lang="en-US" sz="2400" b="1"/>
              <a:t>Spawning Potential ~ 100%</a:t>
            </a:r>
          </a:p>
        </p:txBody>
      </p:sp>
      <p:sp>
        <p:nvSpPr>
          <p:cNvPr id="23" name="Title 1"/>
          <p:cNvSpPr>
            <a:spLocks noGrp="1"/>
          </p:cNvSpPr>
          <p:nvPr>
            <p:ph type="title"/>
          </p:nvPr>
        </p:nvSpPr>
        <p:spPr>
          <a:xfrm>
            <a:off x="457200" y="197672"/>
            <a:ext cx="8229600" cy="918336"/>
          </a:xfrm>
        </p:spPr>
        <p:txBody>
          <a:bodyPr/>
          <a:lstStyle/>
          <a:p>
            <a:r>
              <a:rPr lang="en-US" b="1"/>
              <a:t>SPR and Stock &amp; Recruitment</a:t>
            </a:r>
          </a:p>
        </p:txBody>
      </p:sp>
    </p:spTree>
    <p:extLst>
      <p:ext uri="{BB962C8B-B14F-4D97-AF65-F5344CB8AC3E}">
        <p14:creationId xmlns:p14="http://schemas.microsoft.com/office/powerpoint/2010/main" val="2281670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73494"/>
            <a:ext cx="9144000" cy="5584506"/>
          </a:xfrm>
          <a:prstGeom prst="rect">
            <a:avLst/>
          </a:prstGeom>
        </p:spPr>
      </p:pic>
      <p:pic>
        <p:nvPicPr>
          <p:cNvPr id="31" name="Picture 30"/>
          <p:cNvPicPr>
            <a:picLocks noChangeAspect="1"/>
          </p:cNvPicPr>
          <p:nvPr/>
        </p:nvPicPr>
        <p:blipFill rotWithShape="1">
          <a:blip r:embed="rId4" cstate="screen">
            <a:alphaModFix amt="52000"/>
            <a:extLst>
              <a:ext uri="{28A0092B-C50C-407E-A947-70E740481C1C}">
                <a14:useLocalDpi xmlns:a14="http://schemas.microsoft.com/office/drawing/2010/main"/>
              </a:ext>
            </a:extLst>
          </a:blip>
          <a:srcRect/>
          <a:stretch/>
        </p:blipFill>
        <p:spPr>
          <a:xfrm>
            <a:off x="2690885" y="5557987"/>
            <a:ext cx="920278" cy="503905"/>
          </a:xfrm>
          <a:prstGeom prst="rect">
            <a:avLst/>
          </a:prstGeom>
        </p:spPr>
      </p:pic>
      <p:pic>
        <p:nvPicPr>
          <p:cNvPr id="33" name="Picture 32"/>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1812446" y="5486469"/>
            <a:ext cx="920278" cy="503905"/>
          </a:xfrm>
          <a:prstGeom prst="rect">
            <a:avLst/>
          </a:prstGeom>
        </p:spPr>
      </p:pic>
      <p:pic>
        <p:nvPicPr>
          <p:cNvPr id="37" name="Picture 36"/>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2200318" y="4997972"/>
            <a:ext cx="920278" cy="503905"/>
          </a:xfrm>
          <a:prstGeom prst="rect">
            <a:avLst/>
          </a:prstGeom>
        </p:spPr>
      </p:pic>
      <p:pic>
        <p:nvPicPr>
          <p:cNvPr id="39" name="Picture 38"/>
          <p:cNvPicPr>
            <a:picLocks noChangeAspect="1"/>
          </p:cNvPicPr>
          <p:nvPr/>
        </p:nvPicPr>
        <p:blipFill rotWithShape="1">
          <a:blip r:embed="rId5" cstate="screen">
            <a:alphaModFix amt="52000"/>
            <a:extLst>
              <a:ext uri="{28A0092B-C50C-407E-A947-70E740481C1C}">
                <a14:useLocalDpi xmlns:a14="http://schemas.microsoft.com/office/drawing/2010/main"/>
              </a:ext>
            </a:extLst>
          </a:blip>
          <a:srcRect/>
          <a:stretch/>
        </p:blipFill>
        <p:spPr>
          <a:xfrm>
            <a:off x="1790368" y="3050545"/>
            <a:ext cx="527585" cy="288883"/>
          </a:xfrm>
          <a:prstGeom prst="rect">
            <a:avLst/>
          </a:prstGeom>
        </p:spPr>
      </p:pic>
      <p:pic>
        <p:nvPicPr>
          <p:cNvPr id="40" name="Picture 39"/>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2221070" y="2910275"/>
            <a:ext cx="527585" cy="288883"/>
          </a:xfrm>
          <a:prstGeom prst="rect">
            <a:avLst/>
          </a:prstGeom>
        </p:spPr>
      </p:pic>
      <p:pic>
        <p:nvPicPr>
          <p:cNvPr id="42" name="Picture 41"/>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1248371" y="2610335"/>
            <a:ext cx="527585" cy="288883"/>
          </a:xfrm>
          <a:prstGeom prst="rect">
            <a:avLst/>
          </a:prstGeom>
        </p:spPr>
      </p:pic>
      <p:pic>
        <p:nvPicPr>
          <p:cNvPr id="43" name="Picture 42"/>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1262783" y="2989408"/>
            <a:ext cx="527585" cy="288883"/>
          </a:xfrm>
          <a:prstGeom prst="rect">
            <a:avLst/>
          </a:prstGeom>
        </p:spPr>
      </p:pic>
      <p:pic>
        <p:nvPicPr>
          <p:cNvPr id="44" name="Picture 43"/>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1262783" y="3386846"/>
            <a:ext cx="527585" cy="288883"/>
          </a:xfrm>
          <a:prstGeom prst="rect">
            <a:avLst/>
          </a:prstGeom>
        </p:spPr>
      </p:pic>
      <p:pic>
        <p:nvPicPr>
          <p:cNvPr id="45" name="Picture 44"/>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1830268" y="3386846"/>
            <a:ext cx="527585" cy="288883"/>
          </a:xfrm>
          <a:prstGeom prst="rect">
            <a:avLst/>
          </a:prstGeom>
        </p:spPr>
      </p:pic>
      <p:pic>
        <p:nvPicPr>
          <p:cNvPr id="46" name="Picture 45"/>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1638737" y="2761662"/>
            <a:ext cx="527585" cy="288883"/>
          </a:xfrm>
          <a:prstGeom prst="rect">
            <a:avLst/>
          </a:prstGeom>
        </p:spPr>
      </p:pic>
      <p:sp>
        <p:nvSpPr>
          <p:cNvPr id="55" name="Up Arrow 54"/>
          <p:cNvSpPr/>
          <p:nvPr/>
        </p:nvSpPr>
        <p:spPr>
          <a:xfrm>
            <a:off x="2326127" y="3348722"/>
            <a:ext cx="364758" cy="147917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856235" y="2728376"/>
            <a:ext cx="1445765" cy="1200328"/>
          </a:xfrm>
          <a:prstGeom prst="rect">
            <a:avLst/>
          </a:prstGeom>
          <a:noFill/>
        </p:spPr>
        <p:txBody>
          <a:bodyPr wrap="square" rtlCol="0">
            <a:spAutoFit/>
          </a:bodyPr>
          <a:lstStyle/>
          <a:p>
            <a:r>
              <a:rPr lang="en-US" sz="2400" b="1"/>
              <a:t>Spawning Potential ~ 20%</a:t>
            </a:r>
          </a:p>
        </p:txBody>
      </p:sp>
      <p:sp>
        <p:nvSpPr>
          <p:cNvPr id="16" name="TextBox 15"/>
          <p:cNvSpPr txBox="1"/>
          <p:nvPr/>
        </p:nvSpPr>
        <p:spPr>
          <a:xfrm>
            <a:off x="7075935" y="1528048"/>
            <a:ext cx="1445765" cy="1200328"/>
          </a:xfrm>
          <a:prstGeom prst="rect">
            <a:avLst/>
          </a:prstGeom>
          <a:noFill/>
        </p:spPr>
        <p:txBody>
          <a:bodyPr wrap="square" rtlCol="0">
            <a:spAutoFit/>
          </a:bodyPr>
          <a:lstStyle/>
          <a:p>
            <a:r>
              <a:rPr lang="en-US" sz="2400" b="1"/>
              <a:t>Spawning Potential ~ 100%</a:t>
            </a:r>
          </a:p>
        </p:txBody>
      </p:sp>
      <p:sp>
        <p:nvSpPr>
          <p:cNvPr id="18" name="Title 1"/>
          <p:cNvSpPr>
            <a:spLocks noGrp="1"/>
          </p:cNvSpPr>
          <p:nvPr>
            <p:ph type="title"/>
          </p:nvPr>
        </p:nvSpPr>
        <p:spPr>
          <a:xfrm>
            <a:off x="457200" y="197672"/>
            <a:ext cx="8229600" cy="918336"/>
          </a:xfrm>
        </p:spPr>
        <p:txBody>
          <a:bodyPr/>
          <a:lstStyle/>
          <a:p>
            <a:r>
              <a:rPr lang="en-US" b="1"/>
              <a:t>SPR and Stock &amp; Recruitment</a:t>
            </a:r>
          </a:p>
        </p:txBody>
      </p:sp>
    </p:spTree>
    <p:extLst>
      <p:ext uri="{BB962C8B-B14F-4D97-AF65-F5344CB8AC3E}">
        <p14:creationId xmlns:p14="http://schemas.microsoft.com/office/powerpoint/2010/main" val="218509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73494"/>
            <a:ext cx="9144000" cy="5584506"/>
          </a:xfrm>
          <a:prstGeom prst="rect">
            <a:avLst/>
          </a:prstGeom>
        </p:spPr>
      </p:pic>
      <p:pic>
        <p:nvPicPr>
          <p:cNvPr id="28" name="Picture 27"/>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1015996" y="4013131"/>
            <a:ext cx="527585" cy="288883"/>
          </a:xfrm>
          <a:prstGeom prst="rect">
            <a:avLst/>
          </a:prstGeom>
        </p:spPr>
      </p:pic>
      <p:pic>
        <p:nvPicPr>
          <p:cNvPr id="29" name="Picture 28"/>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1030408" y="4392204"/>
            <a:ext cx="527585" cy="288883"/>
          </a:xfrm>
          <a:prstGeom prst="rect">
            <a:avLst/>
          </a:prstGeom>
        </p:spPr>
      </p:pic>
      <p:pic>
        <p:nvPicPr>
          <p:cNvPr id="30" name="Picture 29"/>
          <p:cNvPicPr>
            <a:picLocks noChangeAspect="1"/>
          </p:cNvPicPr>
          <p:nvPr/>
        </p:nvPicPr>
        <p:blipFill rotWithShape="1">
          <a:blip r:embed="rId4" cstate="screen">
            <a:alphaModFix amt="45000"/>
            <a:extLst>
              <a:ext uri="{28A0092B-C50C-407E-A947-70E740481C1C}">
                <a14:useLocalDpi xmlns:a14="http://schemas.microsoft.com/office/drawing/2010/main"/>
              </a:ext>
            </a:extLst>
          </a:blip>
          <a:srcRect/>
          <a:stretch/>
        </p:blipFill>
        <p:spPr>
          <a:xfrm>
            <a:off x="1030408" y="4789642"/>
            <a:ext cx="527585" cy="288883"/>
          </a:xfrm>
          <a:prstGeom prst="rect">
            <a:avLst/>
          </a:prstGeom>
        </p:spPr>
      </p:pic>
      <p:pic>
        <p:nvPicPr>
          <p:cNvPr id="31" name="Picture 30"/>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1131460" y="5685138"/>
            <a:ext cx="920278" cy="503905"/>
          </a:xfrm>
          <a:prstGeom prst="rect">
            <a:avLst/>
          </a:prstGeom>
        </p:spPr>
      </p:pic>
      <p:pic>
        <p:nvPicPr>
          <p:cNvPr id="32" name="Picture 31"/>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1314065" y="5165780"/>
            <a:ext cx="920278" cy="503905"/>
          </a:xfrm>
          <a:prstGeom prst="rect">
            <a:avLst/>
          </a:prstGeom>
        </p:spPr>
      </p:pic>
      <p:sp>
        <p:nvSpPr>
          <p:cNvPr id="33" name="Bent Arrow 32"/>
          <p:cNvSpPr/>
          <p:nvPr/>
        </p:nvSpPr>
        <p:spPr>
          <a:xfrm flipH="1">
            <a:off x="1491333" y="4422091"/>
            <a:ext cx="412599" cy="59036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856234" y="2728376"/>
            <a:ext cx="4990941" cy="830997"/>
          </a:xfrm>
          <a:prstGeom prst="rect">
            <a:avLst/>
          </a:prstGeom>
          <a:noFill/>
        </p:spPr>
        <p:txBody>
          <a:bodyPr wrap="square" rtlCol="0">
            <a:spAutoFit/>
          </a:bodyPr>
          <a:lstStyle/>
          <a:p>
            <a:r>
              <a:rPr lang="en-US" sz="2400" b="1"/>
              <a:t>Spawning Potential ~ 20% </a:t>
            </a:r>
          </a:p>
          <a:p>
            <a:r>
              <a:rPr lang="en-US" sz="2400" b="1"/>
              <a:t>Point of Impaired Recruitment (PIR)</a:t>
            </a:r>
          </a:p>
        </p:txBody>
      </p:sp>
      <p:sp>
        <p:nvSpPr>
          <p:cNvPr id="11" name="TextBox 10"/>
          <p:cNvSpPr txBox="1"/>
          <p:nvPr/>
        </p:nvSpPr>
        <p:spPr>
          <a:xfrm>
            <a:off x="7075935" y="1528048"/>
            <a:ext cx="1445765" cy="1200328"/>
          </a:xfrm>
          <a:prstGeom prst="rect">
            <a:avLst/>
          </a:prstGeom>
          <a:noFill/>
        </p:spPr>
        <p:txBody>
          <a:bodyPr wrap="square" rtlCol="0">
            <a:spAutoFit/>
          </a:bodyPr>
          <a:lstStyle/>
          <a:p>
            <a:r>
              <a:rPr lang="en-US" sz="2400" b="1"/>
              <a:t>Spawning Potential ~ 100%</a:t>
            </a:r>
          </a:p>
        </p:txBody>
      </p:sp>
      <p:sp>
        <p:nvSpPr>
          <p:cNvPr id="13" name="Title 1"/>
          <p:cNvSpPr>
            <a:spLocks noGrp="1"/>
          </p:cNvSpPr>
          <p:nvPr>
            <p:ph type="title"/>
          </p:nvPr>
        </p:nvSpPr>
        <p:spPr>
          <a:xfrm>
            <a:off x="457200" y="197672"/>
            <a:ext cx="8229600" cy="918336"/>
          </a:xfrm>
        </p:spPr>
        <p:txBody>
          <a:bodyPr/>
          <a:lstStyle/>
          <a:p>
            <a:r>
              <a:rPr lang="en-US" b="1"/>
              <a:t>SPR and Stock &amp; Recruitment</a:t>
            </a:r>
          </a:p>
        </p:txBody>
      </p:sp>
    </p:spTree>
    <p:extLst>
      <p:ext uri="{BB962C8B-B14F-4D97-AF65-F5344CB8AC3E}">
        <p14:creationId xmlns:p14="http://schemas.microsoft.com/office/powerpoint/2010/main" val="2296403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988" y="895739"/>
            <a:ext cx="8229600" cy="4889241"/>
          </a:xfrm>
        </p:spPr>
        <p:txBody>
          <a:bodyPr>
            <a:normAutofit/>
          </a:bodyPr>
          <a:lstStyle/>
          <a:p>
            <a:r>
              <a:rPr lang="en-US" sz="5400" b="1"/>
              <a:t>Fishing Down Size Structure in Populations </a:t>
            </a:r>
            <a:br>
              <a:rPr lang="en-US" sz="5400"/>
            </a:br>
            <a:r>
              <a:rPr lang="en-US" sz="5400"/>
              <a:t>&amp;</a:t>
            </a:r>
            <a:br>
              <a:rPr lang="en-US" sz="5400"/>
            </a:br>
            <a:r>
              <a:rPr lang="en-US" sz="5400" b="1"/>
              <a:t>Length Based Assessment</a:t>
            </a:r>
          </a:p>
        </p:txBody>
      </p:sp>
    </p:spTree>
    <p:extLst>
      <p:ext uri="{BB962C8B-B14F-4D97-AF65-F5344CB8AC3E}">
        <p14:creationId xmlns:p14="http://schemas.microsoft.com/office/powerpoint/2010/main" val="2526901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pic>
        <p:nvPicPr>
          <p:cNvPr id="81921" name="Picture 3">
            <a:extLst>
              <a:ext uri="{FF2B5EF4-FFF2-40B4-BE49-F238E27FC236}">
                <a16:creationId xmlns:a16="http://schemas.microsoft.com/office/drawing/2014/main" id="{A91DE5D4-9A26-8944-8F4D-DFA3521297C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371600"/>
            <a:ext cx="92821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CF14847-5A83-2C41-A652-7312D072FEA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06738" y="2270125"/>
            <a:ext cx="522128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B958A6D-E47F-894F-9736-A33C920CDE00}"/>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106738" y="2286000"/>
            <a:ext cx="522128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BFE60CA-A091-F040-A3E6-12E7BD955500}"/>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106738" y="3373438"/>
            <a:ext cx="5221287"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0B4DB9E-CE61-D84E-B685-D798575518E2}"/>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3057525" y="4046538"/>
            <a:ext cx="52212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B6D2BFD-2339-944B-B10D-BA90FDA6473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67075" y="5035550"/>
            <a:ext cx="3914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6C8C3EA-1E69-D142-9AF7-ADC9542B07B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981325" y="5272088"/>
            <a:ext cx="3533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B4ACD95-76B8-3548-9F23-589161EA3292}"/>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859213" y="5497513"/>
            <a:ext cx="21463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33689808-F7B9-1047-AA92-AF5D20FD8E8E}"/>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89125" y="920750"/>
            <a:ext cx="13382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9DA10164-640F-FA43-9CEE-43AD5A7E13F9}"/>
              </a:ext>
            </a:extLst>
          </p:cNvPr>
          <p:cNvGrpSpPr>
            <a:grpSpLocks/>
          </p:cNvGrpSpPr>
          <p:nvPr/>
        </p:nvGrpSpPr>
        <p:grpSpPr bwMode="auto">
          <a:xfrm>
            <a:off x="3533775" y="920750"/>
            <a:ext cx="1827213" cy="1349375"/>
            <a:chOff x="3533432" y="920789"/>
            <a:chExt cx="1827743" cy="1350104"/>
          </a:xfrm>
        </p:grpSpPr>
        <p:pic>
          <p:nvPicPr>
            <p:cNvPr id="81945" name="Picture 25">
              <a:extLst>
                <a:ext uri="{FF2B5EF4-FFF2-40B4-BE49-F238E27FC236}">
                  <a16:creationId xmlns:a16="http://schemas.microsoft.com/office/drawing/2014/main" id="{41A50222-BD75-0543-9B61-2D3ABBB39E34}"/>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733800" y="920789"/>
              <a:ext cx="1627375" cy="120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6" name="Picture 26">
              <a:extLst>
                <a:ext uri="{FF2B5EF4-FFF2-40B4-BE49-F238E27FC236}">
                  <a16:creationId xmlns:a16="http://schemas.microsoft.com/office/drawing/2014/main" id="{F056383F-01E8-B740-9E34-A67BEF4D0D26}"/>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533432" y="1062523"/>
              <a:ext cx="1627375" cy="120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34">
            <a:extLst>
              <a:ext uri="{FF2B5EF4-FFF2-40B4-BE49-F238E27FC236}">
                <a16:creationId xmlns:a16="http://schemas.microsoft.com/office/drawing/2014/main" id="{075241DD-E6AC-8548-91F0-F8320E8310DA}"/>
              </a:ext>
            </a:extLst>
          </p:cNvPr>
          <p:cNvGrpSpPr>
            <a:grpSpLocks/>
          </p:cNvGrpSpPr>
          <p:nvPr/>
        </p:nvGrpSpPr>
        <p:grpSpPr bwMode="auto">
          <a:xfrm>
            <a:off x="5668963" y="157163"/>
            <a:ext cx="1838325" cy="1873250"/>
            <a:chOff x="5668712" y="157004"/>
            <a:chExt cx="1838291" cy="1873542"/>
          </a:xfrm>
        </p:grpSpPr>
        <p:pic>
          <p:nvPicPr>
            <p:cNvPr id="81942" name="Picture 27">
              <a:extLst>
                <a:ext uri="{FF2B5EF4-FFF2-40B4-BE49-F238E27FC236}">
                  <a16:creationId xmlns:a16="http://schemas.microsoft.com/office/drawing/2014/main" id="{514D53FC-D541-5D44-B2E9-25E38727646F}"/>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159934" y="157004"/>
              <a:ext cx="1347069" cy="150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3" name="Picture 22">
              <a:extLst>
                <a:ext uri="{FF2B5EF4-FFF2-40B4-BE49-F238E27FC236}">
                  <a16:creationId xmlns:a16="http://schemas.microsoft.com/office/drawing/2014/main" id="{CAE78EC2-FFDA-D643-A788-4B76E27E0264}"/>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929313" y="334424"/>
              <a:ext cx="1347069" cy="150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4" name="Picture 29">
              <a:extLst>
                <a:ext uri="{FF2B5EF4-FFF2-40B4-BE49-F238E27FC236}">
                  <a16:creationId xmlns:a16="http://schemas.microsoft.com/office/drawing/2014/main" id="{1F982570-3BF1-494F-8217-279D222B955A}"/>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68712" y="520842"/>
              <a:ext cx="1347069" cy="150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Group 37">
            <a:extLst>
              <a:ext uri="{FF2B5EF4-FFF2-40B4-BE49-F238E27FC236}">
                <a16:creationId xmlns:a16="http://schemas.microsoft.com/office/drawing/2014/main" id="{5412BAEA-DF8C-AA47-A87F-AD1B13BCBC30}"/>
              </a:ext>
            </a:extLst>
          </p:cNvPr>
          <p:cNvGrpSpPr>
            <a:grpSpLocks/>
          </p:cNvGrpSpPr>
          <p:nvPr/>
        </p:nvGrpSpPr>
        <p:grpSpPr bwMode="auto">
          <a:xfrm>
            <a:off x="7848600" y="-60325"/>
            <a:ext cx="1938338" cy="1816100"/>
            <a:chOff x="7848600" y="-60286"/>
            <a:chExt cx="1938733" cy="1815704"/>
          </a:xfrm>
        </p:grpSpPr>
        <p:pic>
          <p:nvPicPr>
            <p:cNvPr id="81939" name="Picture 33">
              <a:extLst>
                <a:ext uri="{FF2B5EF4-FFF2-40B4-BE49-F238E27FC236}">
                  <a16:creationId xmlns:a16="http://schemas.microsoft.com/office/drawing/2014/main" id="{EDFF1368-03A7-4346-A0E4-DFF63A92D851}"/>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279231" y="-60286"/>
              <a:ext cx="1508102" cy="133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0" name="Picture 23">
              <a:extLst>
                <a:ext uri="{FF2B5EF4-FFF2-40B4-BE49-F238E27FC236}">
                  <a16:creationId xmlns:a16="http://schemas.microsoft.com/office/drawing/2014/main" id="{E291F017-F121-C341-AECE-9B3AE16FE058}"/>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001000" y="204629"/>
              <a:ext cx="1508102" cy="133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1" name="Picture 30">
              <a:extLst>
                <a:ext uri="{FF2B5EF4-FFF2-40B4-BE49-F238E27FC236}">
                  <a16:creationId xmlns:a16="http://schemas.microsoft.com/office/drawing/2014/main" id="{49E3F778-B06D-A84F-A09C-D221BA584BA7}"/>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848600" y="423134"/>
              <a:ext cx="1508102" cy="133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a:extLst>
              <a:ext uri="{FF2B5EF4-FFF2-40B4-BE49-F238E27FC236}">
                <a16:creationId xmlns:a16="http://schemas.microsoft.com/office/drawing/2014/main" id="{59F0CE90-9120-AF42-BAAE-F0FEC5676BAE}"/>
              </a:ext>
            </a:extLst>
          </p:cNvPr>
          <p:cNvGrpSpPr>
            <a:grpSpLocks/>
          </p:cNvGrpSpPr>
          <p:nvPr/>
        </p:nvGrpSpPr>
        <p:grpSpPr bwMode="auto">
          <a:xfrm>
            <a:off x="7316788" y="609600"/>
            <a:ext cx="1765300" cy="1519238"/>
            <a:chOff x="7316058" y="609552"/>
            <a:chExt cx="1765534" cy="1519607"/>
          </a:xfrm>
        </p:grpSpPr>
        <p:pic>
          <p:nvPicPr>
            <p:cNvPr id="81937" name="Picture 31">
              <a:extLst>
                <a:ext uri="{FF2B5EF4-FFF2-40B4-BE49-F238E27FC236}">
                  <a16:creationId xmlns:a16="http://schemas.microsoft.com/office/drawing/2014/main" id="{74D71C08-426A-B94F-AFC7-3182BAE1D9CA}"/>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573490" y="609552"/>
              <a:ext cx="1508102" cy="133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8" name="Picture 32">
              <a:extLst>
                <a:ext uri="{FF2B5EF4-FFF2-40B4-BE49-F238E27FC236}">
                  <a16:creationId xmlns:a16="http://schemas.microsoft.com/office/drawing/2014/main" id="{F15C284A-F23F-E740-BD37-7CDA71F8092D}"/>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316058" y="796875"/>
              <a:ext cx="1508102" cy="133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9" name="Straight Arrow Connector 38">
            <a:extLst>
              <a:ext uri="{FF2B5EF4-FFF2-40B4-BE49-F238E27FC236}">
                <a16:creationId xmlns:a16="http://schemas.microsoft.com/office/drawing/2014/main" id="{2F4B7B34-5296-9145-B0B8-294258013553}"/>
              </a:ext>
            </a:extLst>
          </p:cNvPr>
          <p:cNvCxnSpPr>
            <a:cxnSpLocks noChangeShapeType="1"/>
          </p:cNvCxnSpPr>
          <p:nvPr/>
        </p:nvCxnSpPr>
        <p:spPr bwMode="auto">
          <a:xfrm>
            <a:off x="4546600" y="3665538"/>
            <a:ext cx="0" cy="2001837"/>
          </a:xfrm>
          <a:prstGeom prst="straightConnector1">
            <a:avLst/>
          </a:prstGeom>
          <a:noFill/>
          <a:ln w="5715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1935" name="TextBox 39">
            <a:extLst>
              <a:ext uri="{FF2B5EF4-FFF2-40B4-BE49-F238E27FC236}">
                <a16:creationId xmlns:a16="http://schemas.microsoft.com/office/drawing/2014/main" id="{EC5A0235-2ED1-F94C-81F3-D790C78A991F}"/>
              </a:ext>
            </a:extLst>
          </p:cNvPr>
          <p:cNvSpPr txBox="1">
            <a:spLocks noChangeArrowheads="1"/>
          </p:cNvSpPr>
          <p:nvPr/>
        </p:nvSpPr>
        <p:spPr bwMode="auto">
          <a:xfrm>
            <a:off x="1143000" y="20574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b="1">
              <a:solidFill>
                <a:schemeClr val="tx2"/>
              </a:solidFill>
            </a:endParaRPr>
          </a:p>
          <a:p>
            <a:pPr algn="ctr"/>
            <a:r>
              <a:rPr lang="en-US" altLang="en-US" b="1"/>
              <a:t>Size of Maturity</a:t>
            </a:r>
          </a:p>
        </p:txBody>
      </p:sp>
      <p:pic>
        <p:nvPicPr>
          <p:cNvPr id="81936" name="Picture 40">
            <a:extLst>
              <a:ext uri="{FF2B5EF4-FFF2-40B4-BE49-F238E27FC236}">
                <a16:creationId xmlns:a16="http://schemas.microsoft.com/office/drawing/2014/main" id="{F771CBBE-FD03-F84B-B60B-08AFFE422AF1}"/>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rot="4243917">
            <a:off x="3697288" y="2962275"/>
            <a:ext cx="1346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792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par>
                          <p:cTn id="44" fill="hold" nodeType="afterGroup">
                            <p:stCondLst>
                              <p:cond delay="5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nodeType="click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par>
                          <p:cTn id="58" fill="hold" nodeType="afterGroup">
                            <p:stCondLst>
                              <p:cond delay="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42" presetClass="entr" presetSubtype="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xit" presetSubtype="0" fill="hold" nodeType="clickEffect">
                                  <p:stCondLst>
                                    <p:cond delay="0"/>
                                  </p:stCondLst>
                                  <p:childTnLst>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par>
                          <p:cTn id="72" fill="hold" nodeType="afterGroup">
                            <p:stCondLst>
                              <p:cond delay="500"/>
                            </p:stCondLst>
                            <p:childTnLst>
                              <p:par>
                                <p:cTn id="73" presetID="10"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42"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pic>
        <p:nvPicPr>
          <p:cNvPr id="83969" name="Picture 5">
            <a:extLst>
              <a:ext uri="{FF2B5EF4-FFF2-40B4-BE49-F238E27FC236}">
                <a16:creationId xmlns:a16="http://schemas.microsoft.com/office/drawing/2014/main" id="{13C39D5F-48DF-AE45-B41E-A1E5DBFE914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371600"/>
            <a:ext cx="92821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11">
            <a:extLst>
              <a:ext uri="{FF2B5EF4-FFF2-40B4-BE49-F238E27FC236}">
                <a16:creationId xmlns:a16="http://schemas.microsoft.com/office/drawing/2014/main" id="{957049C4-48D5-E44F-9327-1887334DE549}"/>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06738" y="2270125"/>
            <a:ext cx="522128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3BD596E-5315-BE4C-A89C-EE6ADA27E446}"/>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233738" y="4935538"/>
            <a:ext cx="457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1B567DF5-2CF7-BA4D-8A31-66CDF90B72EE}"/>
              </a:ext>
            </a:extLst>
          </p:cNvPr>
          <p:cNvSpPr txBox="1">
            <a:spLocks/>
          </p:cNvSpPr>
          <p:nvPr/>
        </p:nvSpPr>
        <p:spPr>
          <a:xfrm>
            <a:off x="474663" y="307975"/>
            <a:ext cx="8229600" cy="1841500"/>
          </a:xfrm>
          <a:prstGeom prst="rect">
            <a:avLst/>
          </a:prstGeom>
        </p:spPr>
        <p:txBody>
          <a:bodyPr anchor="ctr"/>
          <a:lstStyle/>
          <a:p>
            <a:pPr algn="ctr" defTabSz="457200" eaLnBrk="1" fontAlgn="auto" hangingPunct="1">
              <a:spcAft>
                <a:spcPts val="0"/>
              </a:spcAft>
              <a:defRPr/>
            </a:pPr>
            <a:endParaRPr lang="en-US" sz="3600" b="1">
              <a:latin typeface="+mj-lt"/>
              <a:ea typeface="+mj-ea"/>
              <a:cs typeface="+mj-cs"/>
            </a:endParaRPr>
          </a:p>
        </p:txBody>
      </p:sp>
      <p:pic>
        <p:nvPicPr>
          <p:cNvPr id="14" name="Picture 13">
            <a:extLst>
              <a:ext uri="{FF2B5EF4-FFF2-40B4-BE49-F238E27FC236}">
                <a16:creationId xmlns:a16="http://schemas.microsoft.com/office/drawing/2014/main" id="{5B13A979-3E72-F244-866B-DE673814268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43200" y="941388"/>
            <a:ext cx="162718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13E4EE3-25D9-DA45-9C6F-52054E1009C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43725" y="381000"/>
            <a:ext cx="1347788"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BB8C83D1-6595-E244-AAFB-E1285D1FBCF4}"/>
              </a:ext>
            </a:extLst>
          </p:cNvPr>
          <p:cNvSpPr>
            <a:spLocks noGrp="1"/>
          </p:cNvSpPr>
          <p:nvPr>
            <p:ph idx="1"/>
          </p:nvPr>
        </p:nvSpPr>
        <p:spPr>
          <a:xfrm>
            <a:off x="5113337" y="3325482"/>
            <a:ext cx="3370263" cy="884237"/>
          </a:xfrm>
        </p:spPr>
        <p:txBody>
          <a:bodyPr/>
          <a:lstStyle/>
          <a:p>
            <a:pPr marL="0" indent="0" algn="ctr">
              <a:buFontTx/>
              <a:buNone/>
            </a:pPr>
            <a:r>
              <a:rPr lang="en-AU" altLang="en-US" b="1">
                <a:solidFill>
                  <a:schemeClr val="tx2"/>
                </a:solidFill>
                <a:ea typeface="ＭＳ Ｐゴシック" panose="020B0600070205080204" pitchFamily="34" charset="-128"/>
              </a:rPr>
              <a:t>20% </a:t>
            </a:r>
            <a:r>
              <a:rPr lang="en-AU" altLang="en-US" b="1" err="1">
                <a:solidFill>
                  <a:schemeClr val="tx2"/>
                </a:solidFill>
                <a:ea typeface="ＭＳ Ｐゴシック" panose="020B0600070205080204" pitchFamily="34" charset="-128"/>
              </a:rPr>
              <a:t>SpPR</a:t>
            </a:r>
            <a:endParaRPr lang="en-AU" altLang="en-US" b="1">
              <a:solidFill>
                <a:schemeClr val="tx2"/>
              </a:solidFill>
              <a:ea typeface="ＭＳ Ｐゴシック" panose="020B0600070205080204" pitchFamily="34" charset="-128"/>
            </a:endParaRPr>
          </a:p>
        </p:txBody>
      </p:sp>
      <p:cxnSp>
        <p:nvCxnSpPr>
          <p:cNvPr id="16" name="Straight Arrow Connector 15">
            <a:extLst>
              <a:ext uri="{FF2B5EF4-FFF2-40B4-BE49-F238E27FC236}">
                <a16:creationId xmlns:a16="http://schemas.microsoft.com/office/drawing/2014/main" id="{C085BFA9-D007-634D-B1A9-0FFF1F0FEDB4}"/>
              </a:ext>
            </a:extLst>
          </p:cNvPr>
          <p:cNvCxnSpPr>
            <a:cxnSpLocks noChangeShapeType="1"/>
          </p:cNvCxnSpPr>
          <p:nvPr/>
        </p:nvCxnSpPr>
        <p:spPr bwMode="auto">
          <a:xfrm>
            <a:off x="4546600" y="3665538"/>
            <a:ext cx="0" cy="2001837"/>
          </a:xfrm>
          <a:prstGeom prst="straightConnector1">
            <a:avLst/>
          </a:prstGeom>
          <a:noFill/>
          <a:ln w="5715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3977" name="TextBox 18">
            <a:extLst>
              <a:ext uri="{FF2B5EF4-FFF2-40B4-BE49-F238E27FC236}">
                <a16:creationId xmlns:a16="http://schemas.microsoft.com/office/drawing/2014/main" id="{8FB1A2E6-8F8E-A14C-8BCB-9C9749244617}"/>
              </a:ext>
            </a:extLst>
          </p:cNvPr>
          <p:cNvSpPr txBox="1">
            <a:spLocks noChangeArrowheads="1"/>
          </p:cNvSpPr>
          <p:nvPr/>
        </p:nvSpPr>
        <p:spPr bwMode="auto">
          <a:xfrm>
            <a:off x="1143000" y="20574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b="1">
              <a:solidFill>
                <a:schemeClr val="tx2"/>
              </a:solidFill>
            </a:endParaRPr>
          </a:p>
          <a:p>
            <a:pPr algn="ctr"/>
            <a:r>
              <a:rPr lang="en-US" altLang="en-US" b="1"/>
              <a:t>Size of Maturity</a:t>
            </a:r>
          </a:p>
        </p:txBody>
      </p:sp>
      <p:pic>
        <p:nvPicPr>
          <p:cNvPr id="18" name="Picture 17">
            <a:extLst>
              <a:ext uri="{FF2B5EF4-FFF2-40B4-BE49-F238E27FC236}">
                <a16:creationId xmlns:a16="http://schemas.microsoft.com/office/drawing/2014/main" id="{B0868DBC-EA98-5F46-A86D-DD0ECBBCCC16}"/>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rot="5702088">
            <a:off x="5071268" y="4231482"/>
            <a:ext cx="15541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19">
            <a:extLst>
              <a:ext uri="{FF2B5EF4-FFF2-40B4-BE49-F238E27FC236}">
                <a16:creationId xmlns:a16="http://schemas.microsoft.com/office/drawing/2014/main" id="{A54782F6-D1C7-084F-9CE5-107A737C1F53}"/>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rot="4243917">
            <a:off x="3697288" y="2962275"/>
            <a:ext cx="1346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7853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53" y="-14550"/>
            <a:ext cx="8229600" cy="1143000"/>
          </a:xfrm>
        </p:spPr>
        <p:txBody>
          <a:bodyPr>
            <a:normAutofit/>
          </a:bodyPr>
          <a:lstStyle/>
          <a:p>
            <a:r>
              <a:rPr lang="en-US" b="1"/>
              <a:t>Life History Ratios (LHR)</a:t>
            </a:r>
          </a:p>
        </p:txBody>
      </p:sp>
      <p:sp>
        <p:nvSpPr>
          <p:cNvPr id="5" name="TextBox 5"/>
          <p:cNvSpPr txBox="1">
            <a:spLocks noChangeArrowheads="1"/>
          </p:cNvSpPr>
          <p:nvPr/>
        </p:nvSpPr>
        <p:spPr bwMode="auto">
          <a:xfrm>
            <a:off x="230903" y="905994"/>
            <a:ext cx="86588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i="1"/>
              <a:t>M</a:t>
            </a:r>
            <a:r>
              <a:rPr lang="en-US" sz="3200"/>
              <a:t>/</a:t>
            </a:r>
            <a:r>
              <a:rPr lang="en-US" sz="3200" i="1"/>
              <a:t>k</a:t>
            </a:r>
            <a:endParaRPr lang="en-US" sz="3200"/>
          </a:p>
          <a:p>
            <a:pPr algn="ctr"/>
            <a:r>
              <a:rPr lang="en-US" sz="3200" i="1"/>
              <a:t>	L</a:t>
            </a:r>
            <a:r>
              <a:rPr lang="en-US" sz="3200" i="1" baseline="-25000"/>
              <a:t>m</a:t>
            </a:r>
            <a:r>
              <a:rPr lang="en-US" sz="3200"/>
              <a:t>/</a:t>
            </a:r>
            <a:r>
              <a:rPr lang="en-US" sz="3200" i="1"/>
              <a:t>L</a:t>
            </a:r>
            <a:r>
              <a:rPr lang="en-US" sz="3200" baseline="-25000"/>
              <a:t>∞</a:t>
            </a:r>
            <a:endParaRPr lang="en-US" sz="3200">
              <a:latin typeface="Calibri" charset="0"/>
            </a:endParaRPr>
          </a:p>
        </p:txBody>
      </p:sp>
      <p:sp>
        <p:nvSpPr>
          <p:cNvPr id="7" name="TextBox 6"/>
          <p:cNvSpPr txBox="1"/>
          <p:nvPr/>
        </p:nvSpPr>
        <p:spPr>
          <a:xfrm>
            <a:off x="474184" y="2038991"/>
            <a:ext cx="8141569" cy="1815882"/>
          </a:xfrm>
          <a:prstGeom prst="rect">
            <a:avLst/>
          </a:prstGeom>
          <a:noFill/>
        </p:spPr>
        <p:txBody>
          <a:bodyPr wrap="square" rtlCol="0">
            <a:spAutoFit/>
          </a:bodyPr>
          <a:lstStyle/>
          <a:p>
            <a:pPr algn="just"/>
            <a:r>
              <a:rPr lang="en-US" sz="2800" b="1" err="1"/>
              <a:t>Beverton</a:t>
            </a:r>
            <a:r>
              <a:rPr lang="en-US" sz="2800" b="1"/>
              <a:t> (1963): </a:t>
            </a:r>
            <a:r>
              <a:rPr lang="en-US" sz="2800"/>
              <a:t>“The essential biological characteristics which determine the response of the stock to fishing pressure are contained in the magnitude of M/k and </a:t>
            </a:r>
            <a:r>
              <a:rPr lang="en-US" sz="2800" i="1"/>
              <a:t>L</a:t>
            </a:r>
            <a:r>
              <a:rPr lang="en-US" sz="2800" i="1" baseline="-25000"/>
              <a:t>m</a:t>
            </a:r>
            <a:r>
              <a:rPr lang="en-US" sz="2800"/>
              <a:t>/</a:t>
            </a:r>
            <a:r>
              <a:rPr lang="en-US" sz="2800" i="1"/>
              <a:t>L</a:t>
            </a:r>
            <a:r>
              <a:rPr lang="en-US" sz="2800" baseline="-25000"/>
              <a:t>∞</a:t>
            </a:r>
            <a:r>
              <a:rPr lang="en-US" sz="2800"/>
              <a:t>”</a:t>
            </a:r>
          </a:p>
        </p:txBody>
      </p:sp>
    </p:spTree>
    <p:extLst>
      <p:ext uri="{BB962C8B-B14F-4D97-AF65-F5344CB8AC3E}">
        <p14:creationId xmlns:p14="http://schemas.microsoft.com/office/powerpoint/2010/main" val="342634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894" b="1674"/>
          <a:stretch/>
        </p:blipFill>
        <p:spPr>
          <a:xfrm>
            <a:off x="0" y="740770"/>
            <a:ext cx="9144000" cy="5385279"/>
          </a:xfrm>
          <a:prstGeom prst="rect">
            <a:avLst/>
          </a:prstGeom>
        </p:spPr>
      </p:pic>
      <p:sp>
        <p:nvSpPr>
          <p:cNvPr id="5" name="Title 1"/>
          <p:cNvSpPr>
            <a:spLocks noGrp="1"/>
          </p:cNvSpPr>
          <p:nvPr>
            <p:ph type="title"/>
          </p:nvPr>
        </p:nvSpPr>
        <p:spPr>
          <a:xfrm>
            <a:off x="457200" y="146234"/>
            <a:ext cx="8229600" cy="721694"/>
          </a:xfrm>
        </p:spPr>
        <p:txBody>
          <a:bodyPr>
            <a:normAutofit fontScale="90000"/>
          </a:bodyPr>
          <a:lstStyle/>
          <a:p>
            <a:r>
              <a:rPr lang="en-US" b="1"/>
              <a:t>Growth - Length</a:t>
            </a:r>
          </a:p>
        </p:txBody>
      </p:sp>
      <p:sp>
        <p:nvSpPr>
          <p:cNvPr id="6" name="TextBox 5"/>
          <p:cNvSpPr txBox="1"/>
          <p:nvPr/>
        </p:nvSpPr>
        <p:spPr>
          <a:xfrm>
            <a:off x="1852784" y="3089852"/>
            <a:ext cx="5207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k</a:t>
            </a:r>
            <a:endParaRPr lang="en-US" sz="3200" b="1"/>
          </a:p>
        </p:txBody>
      </p:sp>
      <p:sp>
        <p:nvSpPr>
          <p:cNvPr id="7" name="TextBox 6"/>
          <p:cNvSpPr txBox="1"/>
          <p:nvPr/>
        </p:nvSpPr>
        <p:spPr>
          <a:xfrm>
            <a:off x="7747000" y="1052144"/>
            <a:ext cx="9398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L</a:t>
            </a:r>
            <a:r>
              <a:rPr lang="en-US" sz="3200" b="1" baseline="-25000">
                <a:solidFill>
                  <a:srgbClr val="000000"/>
                </a:solidFill>
                <a:latin typeface="Lucida Grande"/>
                <a:ea typeface="Lucida Grande"/>
                <a:cs typeface="Lucida Grande"/>
              </a:rPr>
              <a:t>∞</a:t>
            </a:r>
            <a:endParaRPr lang="en-US" sz="3200" b="1" baseline="-25000"/>
          </a:p>
        </p:txBody>
      </p:sp>
      <p:sp>
        <p:nvSpPr>
          <p:cNvPr id="8" name="TextBox 7"/>
          <p:cNvSpPr txBox="1"/>
          <p:nvPr/>
        </p:nvSpPr>
        <p:spPr>
          <a:xfrm>
            <a:off x="785102" y="4960012"/>
            <a:ext cx="530521"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t</a:t>
            </a:r>
            <a:r>
              <a:rPr lang="en-US" sz="3200" b="1" baseline="-25000">
                <a:solidFill>
                  <a:srgbClr val="000000"/>
                </a:solidFill>
                <a:latin typeface="Lucida Grande"/>
                <a:ea typeface="Lucida Grande"/>
                <a:cs typeface="Lucida Grande"/>
              </a:rPr>
              <a:t>0</a:t>
            </a:r>
            <a:endParaRPr lang="en-US" sz="3200" b="1" baseline="-25000"/>
          </a:p>
        </p:txBody>
      </p:sp>
      <p:pic>
        <p:nvPicPr>
          <p:cNvPr id="9" name="Picture 8"/>
          <p:cNvPicPr>
            <a:picLocks noChangeAspect="1"/>
          </p:cNvPicPr>
          <p:nvPr/>
        </p:nvPicPr>
        <p:blipFill rotWithShape="1">
          <a:blip r:embed="rId4" cstate="email">
            <a:alphaModFix amt="51000"/>
            <a:extLst>
              <a:ext uri="{28A0092B-C50C-407E-A947-70E740481C1C}">
                <a14:useLocalDpi xmlns:a14="http://schemas.microsoft.com/office/drawing/2010/main"/>
              </a:ext>
            </a:extLst>
          </a:blip>
          <a:srcRect/>
          <a:stretch/>
        </p:blipFill>
        <p:spPr>
          <a:xfrm>
            <a:off x="1111541" y="4603572"/>
            <a:ext cx="692298" cy="379073"/>
          </a:xfrm>
          <a:prstGeom prst="rect">
            <a:avLst/>
          </a:prstGeom>
        </p:spPr>
      </p:pic>
    </p:spTree>
    <p:extLst>
      <p:ext uri="{BB962C8B-B14F-4D97-AF65-F5344CB8AC3E}">
        <p14:creationId xmlns:p14="http://schemas.microsoft.com/office/powerpoint/2010/main" val="28489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53" y="-14550"/>
            <a:ext cx="8229600" cy="1143000"/>
          </a:xfrm>
        </p:spPr>
        <p:txBody>
          <a:bodyPr>
            <a:normAutofit/>
          </a:bodyPr>
          <a:lstStyle/>
          <a:p>
            <a:r>
              <a:rPr lang="en-US" b="1">
                <a:latin typeface="Calibri" charset="0"/>
              </a:rPr>
              <a:t>Holt </a:t>
            </a:r>
            <a:r>
              <a:rPr lang="en-US" b="1"/>
              <a:t>Life History Ratios (LHR)</a:t>
            </a:r>
          </a:p>
        </p:txBody>
      </p:sp>
      <p:sp>
        <p:nvSpPr>
          <p:cNvPr id="4" name="TextBox 5"/>
          <p:cNvSpPr txBox="1">
            <a:spLocks noChangeArrowheads="1"/>
          </p:cNvSpPr>
          <p:nvPr/>
        </p:nvSpPr>
        <p:spPr bwMode="auto">
          <a:xfrm>
            <a:off x="230903" y="905994"/>
            <a:ext cx="8658881"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i="1"/>
              <a:t>M</a:t>
            </a:r>
            <a:r>
              <a:rPr lang="en-US" sz="3200"/>
              <a:t>/</a:t>
            </a:r>
            <a:r>
              <a:rPr lang="en-US" sz="3200" i="1"/>
              <a:t>k</a:t>
            </a:r>
            <a:endParaRPr lang="en-US" sz="3200"/>
          </a:p>
          <a:p>
            <a:pPr algn="ctr"/>
            <a:r>
              <a:rPr lang="en-US" sz="3200" i="1"/>
              <a:t>	L</a:t>
            </a:r>
            <a:r>
              <a:rPr lang="en-US" sz="3200" i="1" baseline="-25000"/>
              <a:t>m</a:t>
            </a:r>
            <a:r>
              <a:rPr lang="en-US" sz="3200"/>
              <a:t>/</a:t>
            </a:r>
            <a:r>
              <a:rPr lang="en-US" sz="3200" i="1"/>
              <a:t>L</a:t>
            </a:r>
            <a:r>
              <a:rPr lang="en-US" sz="3200" baseline="-25000"/>
              <a:t>∞</a:t>
            </a:r>
            <a:endParaRPr lang="en-US" sz="3200">
              <a:latin typeface="Calibri" charset="0"/>
            </a:endParaRPr>
          </a:p>
        </p:txBody>
      </p:sp>
      <p:sp>
        <p:nvSpPr>
          <p:cNvPr id="5" name="TextBox 4"/>
          <p:cNvSpPr txBox="1"/>
          <p:nvPr/>
        </p:nvSpPr>
        <p:spPr>
          <a:xfrm>
            <a:off x="474184" y="2038991"/>
            <a:ext cx="8141569" cy="1815882"/>
          </a:xfrm>
          <a:prstGeom prst="rect">
            <a:avLst/>
          </a:prstGeom>
          <a:noFill/>
        </p:spPr>
        <p:txBody>
          <a:bodyPr wrap="square" rtlCol="0">
            <a:spAutoFit/>
          </a:bodyPr>
          <a:lstStyle/>
          <a:p>
            <a:pPr algn="just"/>
            <a:r>
              <a:rPr lang="en-US" sz="2800" b="1" err="1"/>
              <a:t>Beverton</a:t>
            </a:r>
            <a:r>
              <a:rPr lang="en-US" sz="2800" b="1"/>
              <a:t> (1963): </a:t>
            </a:r>
            <a:r>
              <a:rPr lang="en-US" sz="2800"/>
              <a:t>“The essential biological characteristics which determine the response of the stock to fishing pressure are contained in the magnitude of M/k and </a:t>
            </a:r>
            <a:r>
              <a:rPr lang="en-US" sz="2800" i="1"/>
              <a:t>L</a:t>
            </a:r>
            <a:r>
              <a:rPr lang="en-US" sz="2800" i="1" baseline="-25000"/>
              <a:t>m</a:t>
            </a:r>
            <a:r>
              <a:rPr lang="en-US" sz="2800"/>
              <a:t>/</a:t>
            </a:r>
            <a:r>
              <a:rPr lang="en-US" sz="2800" i="1"/>
              <a:t>L</a:t>
            </a:r>
            <a:r>
              <a:rPr lang="en-US" sz="2800" baseline="-25000"/>
              <a:t>∞</a:t>
            </a:r>
            <a:r>
              <a:rPr lang="en-US" sz="2800"/>
              <a:t>”</a:t>
            </a:r>
          </a:p>
        </p:txBody>
      </p:sp>
      <p:sp>
        <p:nvSpPr>
          <p:cNvPr id="7" name="TextBox 6"/>
          <p:cNvSpPr txBox="1"/>
          <p:nvPr/>
        </p:nvSpPr>
        <p:spPr>
          <a:xfrm>
            <a:off x="386153" y="4132506"/>
            <a:ext cx="8387745" cy="1815882"/>
          </a:xfrm>
          <a:prstGeom prst="rect">
            <a:avLst/>
          </a:prstGeom>
          <a:noFill/>
        </p:spPr>
        <p:txBody>
          <a:bodyPr wrap="square" rtlCol="0">
            <a:spAutoFit/>
          </a:bodyPr>
          <a:lstStyle/>
          <a:p>
            <a:r>
              <a:rPr lang="en-US" sz="2800" b="1"/>
              <a:t>Holt (1958):   </a:t>
            </a:r>
            <a:r>
              <a:rPr lang="en-US" sz="2800"/>
              <a:t>LHR are more informative for data-poor stock assessment than LH parameters because physiological constraints make them are less variable across species ranges and taxonomic groups</a:t>
            </a:r>
          </a:p>
        </p:txBody>
      </p:sp>
    </p:spTree>
    <p:extLst>
      <p:ext uri="{BB962C8B-B14F-4D97-AF65-F5344CB8AC3E}">
        <p14:creationId xmlns:p14="http://schemas.microsoft.com/office/powerpoint/2010/main" val="4252684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83" b="1673"/>
          <a:stretch/>
        </p:blipFill>
        <p:spPr>
          <a:xfrm>
            <a:off x="0" y="729012"/>
            <a:ext cx="9144000" cy="5397037"/>
          </a:xfrm>
          <a:prstGeom prst="rect">
            <a:avLst/>
          </a:prstGeom>
        </p:spPr>
      </p:pic>
      <p:pic>
        <p:nvPicPr>
          <p:cNvPr id="5" name="Picture 4"/>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7" name="Picture 6"/>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8" name="Picture 7"/>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9" name="Picture 8"/>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0" name="Picture 9"/>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1" name="Picture 10"/>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2" name="Picture 11"/>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3" name="Picture 12"/>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4" name="Picture 13"/>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5" name="Picture 14"/>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16" name="Picture 15"/>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17" name="Picture 16"/>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18" name="Picture 17"/>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19" name="Picture 18"/>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20" name="Picture 19"/>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21" name="Picture 20"/>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pic>
        <p:nvPicPr>
          <p:cNvPr id="22" name="Picture 21"/>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2372848"/>
            <a:ext cx="1691392" cy="926135"/>
          </a:xfrm>
          <a:prstGeom prst="rect">
            <a:avLst/>
          </a:prstGeom>
        </p:spPr>
      </p:pic>
      <p:pic>
        <p:nvPicPr>
          <p:cNvPr id="23" name="Picture 22"/>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3306493"/>
            <a:ext cx="1691392" cy="926135"/>
          </a:xfrm>
          <a:prstGeom prst="rect">
            <a:avLst/>
          </a:prstGeom>
        </p:spPr>
      </p:pic>
      <p:pic>
        <p:nvPicPr>
          <p:cNvPr id="24" name="Picture 23"/>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4182557"/>
            <a:ext cx="1691392" cy="926135"/>
          </a:xfrm>
          <a:prstGeom prst="rect">
            <a:avLst/>
          </a:prstGeom>
        </p:spPr>
      </p:pic>
      <p:pic>
        <p:nvPicPr>
          <p:cNvPr id="25" name="Picture 24"/>
          <p:cNvPicPr>
            <a:picLocks noChangeAspect="1"/>
          </p:cNvPicPr>
          <p:nvPr/>
        </p:nvPicPr>
        <p:blipFill rotWithShape="1">
          <a:blip r:embed="rId7" cstate="screen">
            <a:alphaModFix amt="52000"/>
            <a:extLst>
              <a:ext uri="{28A0092B-C50C-407E-A947-70E740481C1C}">
                <a14:useLocalDpi xmlns:a14="http://schemas.microsoft.com/office/drawing/2010/main"/>
              </a:ext>
            </a:extLst>
          </a:blip>
          <a:srcRect/>
          <a:stretch/>
        </p:blipFill>
        <p:spPr>
          <a:xfrm>
            <a:off x="6719499" y="3228895"/>
            <a:ext cx="2476471" cy="1356010"/>
          </a:xfrm>
          <a:prstGeom prst="rect">
            <a:avLst/>
          </a:prstGeom>
        </p:spPr>
      </p:pic>
      <p:pic>
        <p:nvPicPr>
          <p:cNvPr id="26" name="Picture 25"/>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50959" y="2892130"/>
            <a:ext cx="2041437" cy="1117804"/>
          </a:xfrm>
          <a:prstGeom prst="rect">
            <a:avLst/>
          </a:prstGeom>
        </p:spPr>
      </p:pic>
      <p:pic>
        <p:nvPicPr>
          <p:cNvPr id="27" name="Picture 26"/>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87326" y="3951843"/>
            <a:ext cx="2041437" cy="1117804"/>
          </a:xfrm>
          <a:prstGeom prst="rect">
            <a:avLst/>
          </a:prstGeom>
        </p:spPr>
      </p:pic>
      <p:sp>
        <p:nvSpPr>
          <p:cNvPr id="29" name="TextBox 28"/>
          <p:cNvSpPr txBox="1"/>
          <p:nvPr/>
        </p:nvSpPr>
        <p:spPr>
          <a:xfrm>
            <a:off x="3010443" y="2437755"/>
            <a:ext cx="1976883" cy="1200328"/>
          </a:xfrm>
          <a:prstGeom prst="rect">
            <a:avLst/>
          </a:prstGeom>
          <a:noFill/>
        </p:spPr>
        <p:txBody>
          <a:bodyPr wrap="square" rtlCol="0">
            <a:spAutoFit/>
          </a:bodyPr>
          <a:lstStyle/>
          <a:p>
            <a:pPr algn="ctr"/>
            <a:r>
              <a:rPr lang="en-US" sz="2400" b="1">
                <a:solidFill>
                  <a:srgbClr val="000000"/>
                </a:solidFill>
                <a:latin typeface="Lucida Grande"/>
                <a:ea typeface="Lucida Grande"/>
                <a:cs typeface="Lucida Grande"/>
              </a:rPr>
              <a:t>Optimum Length (</a:t>
            </a:r>
            <a:r>
              <a:rPr lang="en-US" sz="2400" b="1" err="1">
                <a:solidFill>
                  <a:srgbClr val="000000"/>
                </a:solidFill>
                <a:latin typeface="Lucida Grande"/>
                <a:ea typeface="Lucida Grande"/>
                <a:cs typeface="Lucida Grande"/>
              </a:rPr>
              <a:t>L</a:t>
            </a:r>
            <a:r>
              <a:rPr lang="en-US" sz="2400" b="1" baseline="-25000" err="1">
                <a:solidFill>
                  <a:srgbClr val="000000"/>
                </a:solidFill>
                <a:latin typeface="Lucida Grande"/>
                <a:ea typeface="Lucida Grande"/>
                <a:cs typeface="Lucida Grande"/>
              </a:rPr>
              <a:t>opt</a:t>
            </a:r>
            <a:r>
              <a:rPr lang="en-US" sz="2400" b="1">
                <a:solidFill>
                  <a:srgbClr val="000000"/>
                </a:solidFill>
                <a:latin typeface="Lucida Grande"/>
                <a:ea typeface="Lucida Grande"/>
                <a:cs typeface="Lucida Grande"/>
              </a:rPr>
              <a:t>)</a:t>
            </a:r>
            <a:endParaRPr lang="en-US" sz="2400" b="1"/>
          </a:p>
        </p:txBody>
      </p:sp>
      <p:sp>
        <p:nvSpPr>
          <p:cNvPr id="30" name="TextBox 29"/>
          <p:cNvSpPr txBox="1"/>
          <p:nvPr/>
        </p:nvSpPr>
        <p:spPr>
          <a:xfrm>
            <a:off x="2521775" y="3505905"/>
            <a:ext cx="1569655" cy="1200328"/>
          </a:xfrm>
          <a:prstGeom prst="rect">
            <a:avLst/>
          </a:prstGeom>
          <a:noFill/>
        </p:spPr>
        <p:txBody>
          <a:bodyPr wrap="square" rtlCol="0">
            <a:spAutoFit/>
          </a:bodyPr>
          <a:lstStyle/>
          <a:p>
            <a:pPr algn="ctr"/>
            <a:r>
              <a:rPr lang="en-US" sz="2400" b="1">
                <a:solidFill>
                  <a:srgbClr val="000000"/>
                </a:solidFill>
                <a:latin typeface="Lucida Grande"/>
                <a:ea typeface="Lucida Grande"/>
                <a:cs typeface="Lucida Grande"/>
              </a:rPr>
              <a:t>Size of Maturity (L</a:t>
            </a:r>
            <a:r>
              <a:rPr lang="en-US" sz="2400" b="1" baseline="-25000">
                <a:solidFill>
                  <a:srgbClr val="000000"/>
                </a:solidFill>
                <a:latin typeface="Lucida Grande"/>
                <a:ea typeface="Lucida Grande"/>
                <a:cs typeface="Lucida Grande"/>
              </a:rPr>
              <a:t>m</a:t>
            </a:r>
            <a:r>
              <a:rPr lang="en-US" sz="2400" b="1">
                <a:solidFill>
                  <a:srgbClr val="000000"/>
                </a:solidFill>
                <a:latin typeface="Lucida Grande"/>
                <a:ea typeface="Lucida Grande"/>
                <a:cs typeface="Lucida Grande"/>
              </a:rPr>
              <a:t>)</a:t>
            </a:r>
            <a:endParaRPr lang="en-US" sz="2400" b="1"/>
          </a:p>
        </p:txBody>
      </p:sp>
      <p:sp>
        <p:nvSpPr>
          <p:cNvPr id="31" name="Bent Arrow 30"/>
          <p:cNvSpPr/>
          <p:nvPr/>
        </p:nvSpPr>
        <p:spPr>
          <a:xfrm flipH="1">
            <a:off x="2157147" y="103649"/>
            <a:ext cx="1931923" cy="1480316"/>
          </a:xfrm>
          <a:prstGeom prst="bentArrow">
            <a:avLst>
              <a:gd name="adj1" fmla="val 16096"/>
              <a:gd name="adj2" fmla="val 17363"/>
              <a:gd name="adj3" fmla="val 26370"/>
              <a:gd name="adj4" fmla="val 43750"/>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flipH="1">
            <a:off x="4015594" y="103649"/>
            <a:ext cx="1931923" cy="1480316"/>
          </a:xfrm>
          <a:prstGeom prst="bentArrow">
            <a:avLst>
              <a:gd name="adj1" fmla="val 16096"/>
              <a:gd name="adj2" fmla="val 17363"/>
              <a:gd name="adj3" fmla="val 26370"/>
              <a:gd name="adj4" fmla="val 43750"/>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flipH="1">
            <a:off x="6099917" y="215738"/>
            <a:ext cx="1931923" cy="1480316"/>
          </a:xfrm>
          <a:prstGeom prst="bentArrow">
            <a:avLst>
              <a:gd name="adj1" fmla="val 16096"/>
              <a:gd name="adj2" fmla="val 17363"/>
              <a:gd name="adj3" fmla="val 26370"/>
              <a:gd name="adj4" fmla="val 43750"/>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3979017" y="672189"/>
            <a:ext cx="3937000" cy="646331"/>
          </a:xfrm>
          <a:prstGeom prst="rect">
            <a:avLst/>
          </a:prstGeom>
          <a:noFill/>
        </p:spPr>
        <p:txBody>
          <a:bodyPr wrap="square" rtlCol="0">
            <a:spAutoFit/>
          </a:bodyPr>
          <a:lstStyle/>
          <a:p>
            <a:r>
              <a:rPr lang="en-US" sz="3600" b="1"/>
              <a:t>Spawning Potential</a:t>
            </a:r>
          </a:p>
        </p:txBody>
      </p:sp>
      <p:sp>
        <p:nvSpPr>
          <p:cNvPr id="35" name="TextBox 34"/>
          <p:cNvSpPr txBox="1"/>
          <p:nvPr/>
        </p:nvSpPr>
        <p:spPr>
          <a:xfrm>
            <a:off x="3169269" y="1533513"/>
            <a:ext cx="1692650" cy="923330"/>
          </a:xfrm>
          <a:prstGeom prst="rect">
            <a:avLst/>
          </a:prstGeom>
          <a:noFill/>
        </p:spPr>
        <p:txBody>
          <a:bodyPr wrap="square" rtlCol="0">
            <a:spAutoFit/>
          </a:bodyPr>
          <a:lstStyle/>
          <a:p>
            <a:r>
              <a:rPr lang="en-US" sz="5400" b="1" i="1"/>
              <a:t>M</a:t>
            </a:r>
            <a:r>
              <a:rPr lang="en-US" sz="5400" b="1"/>
              <a:t>/</a:t>
            </a:r>
            <a:r>
              <a:rPr lang="en-US" sz="5400" b="1" i="1"/>
              <a:t>k</a:t>
            </a:r>
            <a:endParaRPr lang="en-US" sz="5400" b="1"/>
          </a:p>
        </p:txBody>
      </p:sp>
    </p:spTree>
    <p:extLst>
      <p:ext uri="{BB962C8B-B14F-4D97-AF65-F5344CB8AC3E}">
        <p14:creationId xmlns:p14="http://schemas.microsoft.com/office/powerpoint/2010/main" val="4238033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683" b="1673"/>
          <a:stretch/>
        </p:blipFill>
        <p:spPr>
          <a:xfrm>
            <a:off x="0" y="729012"/>
            <a:ext cx="9144000" cy="5397037"/>
          </a:xfrm>
          <a:prstGeom prst="rect">
            <a:avLst/>
          </a:prstGeom>
        </p:spPr>
      </p:pic>
      <p:pic>
        <p:nvPicPr>
          <p:cNvPr id="5" name="Picture 4"/>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1698697"/>
            <a:ext cx="692298" cy="379073"/>
          </a:xfrm>
          <a:prstGeom prst="rect">
            <a:avLst/>
          </a:prstGeom>
        </p:spPr>
      </p:pic>
      <p:pic>
        <p:nvPicPr>
          <p:cNvPr id="6" name="Picture 5"/>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2077770"/>
            <a:ext cx="692298" cy="379073"/>
          </a:xfrm>
          <a:prstGeom prst="rect">
            <a:avLst/>
          </a:prstGeom>
        </p:spPr>
      </p:pic>
      <p:pic>
        <p:nvPicPr>
          <p:cNvPr id="7" name="Picture 6"/>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2456843"/>
            <a:ext cx="692298" cy="379073"/>
          </a:xfrm>
          <a:prstGeom prst="rect">
            <a:avLst/>
          </a:prstGeom>
        </p:spPr>
      </p:pic>
      <p:pic>
        <p:nvPicPr>
          <p:cNvPr id="8" name="Picture 7"/>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2879937"/>
            <a:ext cx="692298" cy="379073"/>
          </a:xfrm>
          <a:prstGeom prst="rect">
            <a:avLst/>
          </a:prstGeom>
        </p:spPr>
      </p:pic>
      <p:pic>
        <p:nvPicPr>
          <p:cNvPr id="9" name="Picture 8"/>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3259010"/>
            <a:ext cx="692298" cy="379073"/>
          </a:xfrm>
          <a:prstGeom prst="rect">
            <a:avLst/>
          </a:prstGeom>
        </p:spPr>
      </p:pic>
      <p:pic>
        <p:nvPicPr>
          <p:cNvPr id="10" name="Picture 9"/>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3626963"/>
            <a:ext cx="692298" cy="379073"/>
          </a:xfrm>
          <a:prstGeom prst="rect">
            <a:avLst/>
          </a:prstGeom>
        </p:spPr>
      </p:pic>
      <p:pic>
        <p:nvPicPr>
          <p:cNvPr id="11" name="Picture 10"/>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4035521"/>
            <a:ext cx="692298" cy="379073"/>
          </a:xfrm>
          <a:prstGeom prst="rect">
            <a:avLst/>
          </a:prstGeom>
        </p:spPr>
      </p:pic>
      <p:pic>
        <p:nvPicPr>
          <p:cNvPr id="12" name="Picture 11"/>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4431421"/>
            <a:ext cx="692298" cy="379073"/>
          </a:xfrm>
          <a:prstGeom prst="rect">
            <a:avLst/>
          </a:prstGeom>
        </p:spPr>
      </p:pic>
      <p:pic>
        <p:nvPicPr>
          <p:cNvPr id="13" name="Picture 12"/>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74544" y="4810494"/>
            <a:ext cx="692298" cy="379073"/>
          </a:xfrm>
          <a:prstGeom prst="rect">
            <a:avLst/>
          </a:prstGeom>
        </p:spPr>
      </p:pic>
      <p:pic>
        <p:nvPicPr>
          <p:cNvPr id="14" name="Picture 13"/>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1319624"/>
            <a:ext cx="692298" cy="379073"/>
          </a:xfrm>
          <a:prstGeom prst="rect">
            <a:avLst/>
          </a:prstGeom>
        </p:spPr>
      </p:pic>
      <p:pic>
        <p:nvPicPr>
          <p:cNvPr id="15" name="Picture 14"/>
          <p:cNvPicPr>
            <a:picLocks noChangeAspect="1"/>
          </p:cNvPicPr>
          <p:nvPr/>
        </p:nvPicPr>
        <p:blipFill rotWithShape="1">
          <a:blip r:embed="rId4" cstate="email">
            <a:alphaModFix amt="18000"/>
            <a:extLst>
              <a:ext uri="{28A0092B-C50C-407E-A947-70E740481C1C}">
                <a14:useLocalDpi xmlns:a14="http://schemas.microsoft.com/office/drawing/2010/main"/>
              </a:ext>
            </a:extLst>
          </a:blip>
          <a:srcRect/>
          <a:stretch/>
        </p:blipFill>
        <p:spPr>
          <a:xfrm>
            <a:off x="1360132" y="940551"/>
            <a:ext cx="692298" cy="379073"/>
          </a:xfrm>
          <a:prstGeom prst="rect">
            <a:avLst/>
          </a:prstGeom>
        </p:spPr>
      </p:pic>
      <p:pic>
        <p:nvPicPr>
          <p:cNvPr id="16" name="Picture 15"/>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4609498"/>
            <a:ext cx="1203407" cy="658935"/>
          </a:xfrm>
          <a:prstGeom prst="rect">
            <a:avLst/>
          </a:prstGeom>
        </p:spPr>
      </p:pic>
      <p:pic>
        <p:nvPicPr>
          <p:cNvPr id="17" name="Picture 16"/>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3935621"/>
            <a:ext cx="1203407" cy="658935"/>
          </a:xfrm>
          <a:prstGeom prst="rect">
            <a:avLst/>
          </a:prstGeom>
        </p:spPr>
      </p:pic>
      <p:pic>
        <p:nvPicPr>
          <p:cNvPr id="18" name="Picture 17"/>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3275759"/>
            <a:ext cx="1203407" cy="658935"/>
          </a:xfrm>
          <a:prstGeom prst="rect">
            <a:avLst/>
          </a:prstGeom>
        </p:spPr>
      </p:pic>
      <p:pic>
        <p:nvPicPr>
          <p:cNvPr id="19" name="Picture 18"/>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2616824"/>
            <a:ext cx="1203407" cy="658935"/>
          </a:xfrm>
          <a:prstGeom prst="rect">
            <a:avLst/>
          </a:prstGeom>
        </p:spPr>
      </p:pic>
      <p:pic>
        <p:nvPicPr>
          <p:cNvPr id="20" name="Picture 19"/>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1979312"/>
            <a:ext cx="1203407" cy="658935"/>
          </a:xfrm>
          <a:prstGeom prst="rect">
            <a:avLst/>
          </a:prstGeom>
        </p:spPr>
      </p:pic>
      <p:pic>
        <p:nvPicPr>
          <p:cNvPr id="21" name="Picture 20"/>
          <p:cNvPicPr>
            <a:picLocks noChangeAspect="1"/>
          </p:cNvPicPr>
          <p:nvPr/>
        </p:nvPicPr>
        <p:blipFill rotWithShape="1">
          <a:blip r:embed="rId5" cstate="screen">
            <a:alphaModFix amt="18000"/>
            <a:extLst>
              <a:ext uri="{28A0092B-C50C-407E-A947-70E740481C1C}">
                <a14:useLocalDpi xmlns:a14="http://schemas.microsoft.com/office/drawing/2010/main"/>
              </a:ext>
            </a:extLst>
          </a:blip>
          <a:srcRect/>
          <a:stretch/>
        </p:blipFill>
        <p:spPr>
          <a:xfrm>
            <a:off x="2146502" y="1338369"/>
            <a:ext cx="1203407" cy="658935"/>
          </a:xfrm>
          <a:prstGeom prst="rect">
            <a:avLst/>
          </a:prstGeom>
        </p:spPr>
      </p:pic>
      <p:pic>
        <p:nvPicPr>
          <p:cNvPr id="22" name="Picture 21"/>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2372848"/>
            <a:ext cx="1691392" cy="926135"/>
          </a:xfrm>
          <a:prstGeom prst="rect">
            <a:avLst/>
          </a:prstGeom>
        </p:spPr>
      </p:pic>
      <p:pic>
        <p:nvPicPr>
          <p:cNvPr id="23" name="Picture 22"/>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3306493"/>
            <a:ext cx="1691392" cy="926135"/>
          </a:xfrm>
          <a:prstGeom prst="rect">
            <a:avLst/>
          </a:prstGeom>
        </p:spPr>
      </p:pic>
      <p:pic>
        <p:nvPicPr>
          <p:cNvPr id="24" name="Picture 23"/>
          <p:cNvPicPr>
            <a:picLocks noChangeAspect="1"/>
          </p:cNvPicPr>
          <p:nvPr/>
        </p:nvPicPr>
        <p:blipFill rotWithShape="1">
          <a:blip r:embed="rId6" cstate="screen">
            <a:alphaModFix amt="52000"/>
            <a:extLst>
              <a:ext uri="{28A0092B-C50C-407E-A947-70E740481C1C}">
                <a14:useLocalDpi xmlns:a14="http://schemas.microsoft.com/office/drawing/2010/main"/>
              </a:ext>
            </a:extLst>
          </a:blip>
          <a:srcRect/>
          <a:stretch/>
        </p:blipFill>
        <p:spPr>
          <a:xfrm>
            <a:off x="3259567" y="4182557"/>
            <a:ext cx="1691392" cy="926135"/>
          </a:xfrm>
          <a:prstGeom prst="rect">
            <a:avLst/>
          </a:prstGeom>
        </p:spPr>
      </p:pic>
      <p:pic>
        <p:nvPicPr>
          <p:cNvPr id="25" name="Picture 24"/>
          <p:cNvPicPr>
            <a:picLocks noChangeAspect="1"/>
          </p:cNvPicPr>
          <p:nvPr/>
        </p:nvPicPr>
        <p:blipFill rotWithShape="1">
          <a:blip r:embed="rId7" cstate="screen">
            <a:alphaModFix amt="52000"/>
            <a:extLst>
              <a:ext uri="{28A0092B-C50C-407E-A947-70E740481C1C}">
                <a14:useLocalDpi xmlns:a14="http://schemas.microsoft.com/office/drawing/2010/main"/>
              </a:ext>
            </a:extLst>
          </a:blip>
          <a:srcRect/>
          <a:stretch/>
        </p:blipFill>
        <p:spPr>
          <a:xfrm>
            <a:off x="6719499" y="3228895"/>
            <a:ext cx="2476471" cy="1356010"/>
          </a:xfrm>
          <a:prstGeom prst="rect">
            <a:avLst/>
          </a:prstGeom>
        </p:spPr>
      </p:pic>
      <p:pic>
        <p:nvPicPr>
          <p:cNvPr id="26" name="Picture 25"/>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50959" y="2892130"/>
            <a:ext cx="2041437" cy="1117804"/>
          </a:xfrm>
          <a:prstGeom prst="rect">
            <a:avLst/>
          </a:prstGeom>
        </p:spPr>
      </p:pic>
      <p:pic>
        <p:nvPicPr>
          <p:cNvPr id="27" name="Picture 26"/>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987326" y="3951843"/>
            <a:ext cx="2041437" cy="1117804"/>
          </a:xfrm>
          <a:prstGeom prst="rect">
            <a:avLst/>
          </a:prstGeom>
        </p:spPr>
      </p:pic>
      <p:sp>
        <p:nvSpPr>
          <p:cNvPr id="29" name="TextBox 28"/>
          <p:cNvSpPr txBox="1"/>
          <p:nvPr/>
        </p:nvSpPr>
        <p:spPr>
          <a:xfrm>
            <a:off x="3010443" y="2437755"/>
            <a:ext cx="1976883" cy="1200328"/>
          </a:xfrm>
          <a:prstGeom prst="rect">
            <a:avLst/>
          </a:prstGeom>
          <a:noFill/>
        </p:spPr>
        <p:txBody>
          <a:bodyPr wrap="square" rtlCol="0">
            <a:spAutoFit/>
          </a:bodyPr>
          <a:lstStyle/>
          <a:p>
            <a:pPr algn="ctr"/>
            <a:r>
              <a:rPr lang="en-US" sz="2400" b="1">
                <a:solidFill>
                  <a:srgbClr val="000000"/>
                </a:solidFill>
                <a:latin typeface="Lucida Grande"/>
                <a:ea typeface="Lucida Grande"/>
                <a:cs typeface="Lucida Grande"/>
              </a:rPr>
              <a:t>Optimum Length (</a:t>
            </a:r>
            <a:r>
              <a:rPr lang="en-US" sz="2400" b="1" err="1">
                <a:solidFill>
                  <a:srgbClr val="000000"/>
                </a:solidFill>
                <a:latin typeface="Lucida Grande"/>
                <a:ea typeface="Lucida Grande"/>
                <a:cs typeface="Lucida Grande"/>
              </a:rPr>
              <a:t>L</a:t>
            </a:r>
            <a:r>
              <a:rPr lang="en-US" sz="2400" b="1" baseline="-25000" err="1">
                <a:solidFill>
                  <a:srgbClr val="000000"/>
                </a:solidFill>
                <a:latin typeface="Lucida Grande"/>
                <a:ea typeface="Lucida Grande"/>
                <a:cs typeface="Lucida Grande"/>
              </a:rPr>
              <a:t>opt</a:t>
            </a:r>
            <a:r>
              <a:rPr lang="en-US" sz="2400" b="1">
                <a:solidFill>
                  <a:srgbClr val="000000"/>
                </a:solidFill>
                <a:latin typeface="Lucida Grande"/>
                <a:ea typeface="Lucida Grande"/>
                <a:cs typeface="Lucida Grande"/>
              </a:rPr>
              <a:t>)</a:t>
            </a:r>
            <a:endParaRPr lang="en-US" sz="2400" b="1"/>
          </a:p>
        </p:txBody>
      </p:sp>
      <p:sp>
        <p:nvSpPr>
          <p:cNvPr id="30" name="TextBox 29"/>
          <p:cNvSpPr txBox="1"/>
          <p:nvPr/>
        </p:nvSpPr>
        <p:spPr>
          <a:xfrm>
            <a:off x="2521775" y="3505905"/>
            <a:ext cx="1569655" cy="1200328"/>
          </a:xfrm>
          <a:prstGeom prst="rect">
            <a:avLst/>
          </a:prstGeom>
          <a:noFill/>
        </p:spPr>
        <p:txBody>
          <a:bodyPr wrap="square" rtlCol="0">
            <a:spAutoFit/>
          </a:bodyPr>
          <a:lstStyle/>
          <a:p>
            <a:pPr algn="ctr"/>
            <a:r>
              <a:rPr lang="en-US" sz="2400" b="1">
                <a:solidFill>
                  <a:srgbClr val="000000"/>
                </a:solidFill>
                <a:latin typeface="Lucida Grande"/>
                <a:ea typeface="Lucida Grande"/>
                <a:cs typeface="Lucida Grande"/>
              </a:rPr>
              <a:t>Size of Maturity (L</a:t>
            </a:r>
            <a:r>
              <a:rPr lang="en-US" sz="2400" b="1" baseline="-25000">
                <a:solidFill>
                  <a:srgbClr val="000000"/>
                </a:solidFill>
                <a:latin typeface="Lucida Grande"/>
                <a:ea typeface="Lucida Grande"/>
                <a:cs typeface="Lucida Grande"/>
              </a:rPr>
              <a:t>m</a:t>
            </a:r>
            <a:r>
              <a:rPr lang="en-US" sz="2400" b="1">
                <a:solidFill>
                  <a:srgbClr val="000000"/>
                </a:solidFill>
                <a:latin typeface="Lucida Grande"/>
                <a:ea typeface="Lucida Grande"/>
                <a:cs typeface="Lucida Grande"/>
              </a:rPr>
              <a:t>)</a:t>
            </a:r>
            <a:endParaRPr lang="en-US" sz="2400" b="1"/>
          </a:p>
        </p:txBody>
      </p:sp>
      <p:sp>
        <p:nvSpPr>
          <p:cNvPr id="31" name="Bent Arrow 30"/>
          <p:cNvSpPr/>
          <p:nvPr/>
        </p:nvSpPr>
        <p:spPr>
          <a:xfrm flipH="1">
            <a:off x="2157147" y="103649"/>
            <a:ext cx="1931923" cy="1480316"/>
          </a:xfrm>
          <a:prstGeom prst="bentArrow">
            <a:avLst>
              <a:gd name="adj1" fmla="val 16096"/>
              <a:gd name="adj2" fmla="val 17363"/>
              <a:gd name="adj3" fmla="val 26370"/>
              <a:gd name="adj4" fmla="val 43750"/>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flipH="1">
            <a:off x="4015594" y="103649"/>
            <a:ext cx="1931923" cy="1480316"/>
          </a:xfrm>
          <a:prstGeom prst="bentArrow">
            <a:avLst>
              <a:gd name="adj1" fmla="val 16096"/>
              <a:gd name="adj2" fmla="val 17363"/>
              <a:gd name="adj3" fmla="val 26370"/>
              <a:gd name="adj4" fmla="val 43750"/>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flipH="1">
            <a:off x="6099917" y="215738"/>
            <a:ext cx="1931923" cy="1480316"/>
          </a:xfrm>
          <a:prstGeom prst="bentArrow">
            <a:avLst>
              <a:gd name="adj1" fmla="val 16096"/>
              <a:gd name="adj2" fmla="val 17363"/>
              <a:gd name="adj3" fmla="val 26370"/>
              <a:gd name="adj4" fmla="val 43750"/>
            </a:avLst>
          </a:prstGeom>
          <a:gradFill flip="none" rotWithShape="1">
            <a:gsLst>
              <a:gs pos="0">
                <a:schemeClr val="accent1">
                  <a:tint val="100000"/>
                  <a:shade val="100000"/>
                  <a:satMod val="130000"/>
                  <a:alpha val="46000"/>
                </a:schemeClr>
              </a:gs>
              <a:gs pos="100000">
                <a:schemeClr val="accent1">
                  <a:tint val="50000"/>
                  <a:shade val="100000"/>
                  <a:satMod val="350000"/>
                  <a:alpha val="4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3979017" y="672189"/>
            <a:ext cx="3937000" cy="646331"/>
          </a:xfrm>
          <a:prstGeom prst="rect">
            <a:avLst/>
          </a:prstGeom>
          <a:noFill/>
        </p:spPr>
        <p:txBody>
          <a:bodyPr wrap="square" rtlCol="0">
            <a:spAutoFit/>
          </a:bodyPr>
          <a:lstStyle/>
          <a:p>
            <a:r>
              <a:rPr lang="en-US" sz="3600" b="1"/>
              <a:t>Spawning Potential</a:t>
            </a:r>
          </a:p>
        </p:txBody>
      </p:sp>
      <p:sp>
        <p:nvSpPr>
          <p:cNvPr id="35" name="TextBox 34"/>
          <p:cNvSpPr txBox="1"/>
          <p:nvPr/>
        </p:nvSpPr>
        <p:spPr>
          <a:xfrm>
            <a:off x="3169269" y="1533513"/>
            <a:ext cx="1692650" cy="923330"/>
          </a:xfrm>
          <a:prstGeom prst="rect">
            <a:avLst/>
          </a:prstGeom>
          <a:noFill/>
        </p:spPr>
        <p:txBody>
          <a:bodyPr wrap="square" rtlCol="0">
            <a:spAutoFit/>
          </a:bodyPr>
          <a:lstStyle/>
          <a:p>
            <a:r>
              <a:rPr lang="en-US" sz="5400" b="1" i="1"/>
              <a:t>M</a:t>
            </a:r>
            <a:r>
              <a:rPr lang="en-US" sz="5400" b="1"/>
              <a:t>/</a:t>
            </a:r>
            <a:r>
              <a:rPr lang="en-US" sz="5400" b="1" i="1"/>
              <a:t>k</a:t>
            </a:r>
            <a:endParaRPr lang="en-US" sz="5400" b="1"/>
          </a:p>
        </p:txBody>
      </p:sp>
      <p:sp>
        <p:nvSpPr>
          <p:cNvPr id="36" name="TextBox 35"/>
          <p:cNvSpPr txBox="1"/>
          <p:nvPr/>
        </p:nvSpPr>
        <p:spPr>
          <a:xfrm>
            <a:off x="2911987" y="4706233"/>
            <a:ext cx="2134060" cy="923330"/>
          </a:xfrm>
          <a:prstGeom prst="rect">
            <a:avLst/>
          </a:prstGeom>
          <a:noFill/>
        </p:spPr>
        <p:txBody>
          <a:bodyPr wrap="square" rtlCol="0">
            <a:spAutoFit/>
          </a:bodyPr>
          <a:lstStyle/>
          <a:p>
            <a:r>
              <a:rPr lang="en-US" sz="5400" b="1" i="1"/>
              <a:t>L</a:t>
            </a:r>
            <a:r>
              <a:rPr lang="en-US" sz="5400" b="1" i="1" baseline="-25000"/>
              <a:t>m</a:t>
            </a:r>
            <a:r>
              <a:rPr lang="en-US" sz="5400" b="1" i="1"/>
              <a:t>/</a:t>
            </a:r>
            <a:r>
              <a:rPr lang="en-US" sz="5400" b="1" i="1">
                <a:solidFill>
                  <a:srgbClr val="000000"/>
                </a:solidFill>
                <a:latin typeface="Lucida Grande"/>
                <a:ea typeface="Lucida Grande"/>
                <a:cs typeface="Lucida Grande"/>
              </a:rPr>
              <a:t>L</a:t>
            </a:r>
            <a:r>
              <a:rPr lang="en-US" sz="5400" b="1" i="1" baseline="-25000">
                <a:solidFill>
                  <a:srgbClr val="000000"/>
                </a:solidFill>
                <a:latin typeface="Lucida Grande"/>
                <a:ea typeface="Lucida Grande"/>
                <a:cs typeface="Lucida Grande"/>
              </a:rPr>
              <a:t>∞</a:t>
            </a:r>
            <a:endParaRPr lang="en-US" sz="5400" b="1"/>
          </a:p>
        </p:txBody>
      </p:sp>
    </p:spTree>
    <p:extLst>
      <p:ext uri="{BB962C8B-B14F-4D97-AF65-F5344CB8AC3E}">
        <p14:creationId xmlns:p14="http://schemas.microsoft.com/office/powerpoint/2010/main" val="3959848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 March 2015</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
        <p:nvSpPr>
          <p:cNvPr id="3" name="TextBox 2"/>
          <p:cNvSpPr txBox="1"/>
          <p:nvPr/>
        </p:nvSpPr>
        <p:spPr>
          <a:xfrm>
            <a:off x="980484" y="5619845"/>
            <a:ext cx="7704856" cy="584775"/>
          </a:xfrm>
          <a:prstGeom prst="rect">
            <a:avLst/>
          </a:prstGeom>
          <a:noFill/>
        </p:spPr>
        <p:txBody>
          <a:bodyPr wrap="square" rtlCol="0">
            <a:spAutoFit/>
          </a:bodyPr>
          <a:lstStyle/>
          <a:p>
            <a:r>
              <a:rPr lang="en-AU" sz="3200" b="1"/>
              <a:t>Standardised von Bertalanffy growth curve</a:t>
            </a:r>
          </a:p>
        </p:txBody>
      </p:sp>
      <p:sp>
        <p:nvSpPr>
          <p:cNvPr id="10" name="Title 1"/>
          <p:cNvSpPr>
            <a:spLocks noGrp="1"/>
          </p:cNvSpPr>
          <p:nvPr>
            <p:ph type="title"/>
          </p:nvPr>
        </p:nvSpPr>
        <p:spPr>
          <a:xfrm>
            <a:off x="730424" y="332656"/>
            <a:ext cx="7956376" cy="579703"/>
          </a:xfrm>
        </p:spPr>
        <p:txBody>
          <a:bodyPr>
            <a:noAutofit/>
          </a:bodyPr>
          <a:lstStyle/>
          <a:p>
            <a:pPr marL="0" indent="0"/>
            <a:r>
              <a:rPr lang="en-AU" i="1"/>
              <a:t>M/k </a:t>
            </a:r>
            <a:r>
              <a:rPr lang="en-AU"/>
              <a:t>and standardised </a:t>
            </a:r>
            <a:r>
              <a:rPr lang="en-AU" err="1"/>
              <a:t>vB</a:t>
            </a:r>
            <a:r>
              <a:rPr lang="en-AU"/>
              <a:t> curve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8123" y="1108457"/>
            <a:ext cx="4511388" cy="4511388"/>
          </a:xfrm>
          <a:prstGeom prst="rect">
            <a:avLst/>
          </a:prstGeom>
        </p:spPr>
      </p:pic>
    </p:spTree>
    <p:extLst>
      <p:ext uri="{BB962C8B-B14F-4D97-AF65-F5344CB8AC3E}">
        <p14:creationId xmlns:p14="http://schemas.microsoft.com/office/powerpoint/2010/main" val="161420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 March 2015</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
        <p:nvSpPr>
          <p:cNvPr id="3" name="TextBox 2"/>
          <p:cNvSpPr txBox="1"/>
          <p:nvPr/>
        </p:nvSpPr>
        <p:spPr>
          <a:xfrm>
            <a:off x="980484" y="5619845"/>
            <a:ext cx="7704856" cy="584775"/>
          </a:xfrm>
          <a:prstGeom prst="rect">
            <a:avLst/>
          </a:prstGeom>
          <a:noFill/>
        </p:spPr>
        <p:txBody>
          <a:bodyPr wrap="square" rtlCol="0">
            <a:spAutoFit/>
          </a:bodyPr>
          <a:lstStyle/>
          <a:p>
            <a:r>
              <a:rPr lang="en-AU" sz="3200" b="1"/>
              <a:t>Standardised von Bertalanffy growth curve</a:t>
            </a:r>
          </a:p>
        </p:txBody>
      </p:sp>
      <p:sp>
        <p:nvSpPr>
          <p:cNvPr id="10" name="Title 1"/>
          <p:cNvSpPr>
            <a:spLocks noGrp="1"/>
          </p:cNvSpPr>
          <p:nvPr>
            <p:ph type="title"/>
          </p:nvPr>
        </p:nvSpPr>
        <p:spPr>
          <a:xfrm>
            <a:off x="730424" y="332656"/>
            <a:ext cx="7956376" cy="579703"/>
          </a:xfrm>
        </p:spPr>
        <p:txBody>
          <a:bodyPr>
            <a:noAutofit/>
          </a:bodyPr>
          <a:lstStyle/>
          <a:p>
            <a:pPr marL="0" indent="0"/>
            <a:r>
              <a:rPr lang="en-AU" i="1"/>
              <a:t>M/k </a:t>
            </a:r>
            <a:r>
              <a:rPr lang="en-AU"/>
              <a:t>and standardised </a:t>
            </a:r>
            <a:r>
              <a:rPr lang="en-AU" err="1"/>
              <a:t>vB</a:t>
            </a:r>
            <a:r>
              <a:rPr lang="en-AU"/>
              <a:t> curve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8123" y="1108457"/>
            <a:ext cx="4511388" cy="4511388"/>
          </a:xfrm>
          <a:prstGeom prst="rect">
            <a:avLst/>
          </a:prstGeom>
        </p:spPr>
      </p:pic>
      <p:sp>
        <p:nvSpPr>
          <p:cNvPr id="2" name="Left Arrow 1"/>
          <p:cNvSpPr/>
          <p:nvPr/>
        </p:nvSpPr>
        <p:spPr>
          <a:xfrm rot="2592901">
            <a:off x="5467381" y="2231936"/>
            <a:ext cx="103668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421309" y="2537759"/>
            <a:ext cx="2095940" cy="584776"/>
          </a:xfrm>
          <a:prstGeom prst="rect">
            <a:avLst/>
          </a:prstGeom>
          <a:noFill/>
        </p:spPr>
        <p:txBody>
          <a:bodyPr wrap="square" rtlCol="0">
            <a:spAutoFit/>
          </a:bodyPr>
          <a:lstStyle/>
          <a:p>
            <a:r>
              <a:rPr lang="en-AU" sz="3200" b="1"/>
              <a:t>High M/k</a:t>
            </a:r>
          </a:p>
        </p:txBody>
      </p:sp>
    </p:spTree>
    <p:extLst>
      <p:ext uri="{BB962C8B-B14F-4D97-AF65-F5344CB8AC3E}">
        <p14:creationId xmlns:p14="http://schemas.microsoft.com/office/powerpoint/2010/main" val="3583441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2 March 2015</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
        <p:nvSpPr>
          <p:cNvPr id="3" name="TextBox 2"/>
          <p:cNvSpPr txBox="1"/>
          <p:nvPr/>
        </p:nvSpPr>
        <p:spPr>
          <a:xfrm>
            <a:off x="980484" y="5619845"/>
            <a:ext cx="7704856" cy="584775"/>
          </a:xfrm>
          <a:prstGeom prst="rect">
            <a:avLst/>
          </a:prstGeom>
          <a:noFill/>
        </p:spPr>
        <p:txBody>
          <a:bodyPr wrap="square" rtlCol="0">
            <a:spAutoFit/>
          </a:bodyPr>
          <a:lstStyle/>
          <a:p>
            <a:r>
              <a:rPr lang="en-AU" sz="3200" b="1"/>
              <a:t>Standardised von Bertalanffy growth curve</a:t>
            </a:r>
          </a:p>
        </p:txBody>
      </p:sp>
      <p:sp>
        <p:nvSpPr>
          <p:cNvPr id="10" name="Title 1"/>
          <p:cNvSpPr>
            <a:spLocks noGrp="1"/>
          </p:cNvSpPr>
          <p:nvPr>
            <p:ph type="title"/>
          </p:nvPr>
        </p:nvSpPr>
        <p:spPr>
          <a:xfrm>
            <a:off x="730424" y="332656"/>
            <a:ext cx="7956376" cy="579703"/>
          </a:xfrm>
        </p:spPr>
        <p:txBody>
          <a:bodyPr>
            <a:noAutofit/>
          </a:bodyPr>
          <a:lstStyle/>
          <a:p>
            <a:pPr marL="0" indent="0"/>
            <a:r>
              <a:rPr lang="en-AU" i="1"/>
              <a:t>M/k </a:t>
            </a:r>
            <a:r>
              <a:rPr lang="en-AU"/>
              <a:t>and standardised </a:t>
            </a:r>
            <a:r>
              <a:rPr lang="en-AU" err="1"/>
              <a:t>vB</a:t>
            </a:r>
            <a:r>
              <a:rPr lang="en-AU"/>
              <a:t> curve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8123" y="1108457"/>
            <a:ext cx="4511388" cy="4511388"/>
          </a:xfrm>
          <a:prstGeom prst="rect">
            <a:avLst/>
          </a:prstGeom>
        </p:spPr>
      </p:pic>
      <p:sp>
        <p:nvSpPr>
          <p:cNvPr id="7" name="Left Arrow 6"/>
          <p:cNvSpPr/>
          <p:nvPr/>
        </p:nvSpPr>
        <p:spPr>
          <a:xfrm rot="10800000">
            <a:off x="1975682" y="1470741"/>
            <a:ext cx="1228785"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5352" y="1357951"/>
            <a:ext cx="1908417" cy="584776"/>
          </a:xfrm>
          <a:prstGeom prst="rect">
            <a:avLst/>
          </a:prstGeom>
          <a:noFill/>
        </p:spPr>
        <p:txBody>
          <a:bodyPr wrap="square" rtlCol="0">
            <a:spAutoFit/>
          </a:bodyPr>
          <a:lstStyle/>
          <a:p>
            <a:r>
              <a:rPr lang="en-AU" sz="3200" b="1"/>
              <a:t>Low M/k</a:t>
            </a:r>
          </a:p>
        </p:txBody>
      </p:sp>
    </p:spTree>
    <p:extLst>
      <p:ext uri="{BB962C8B-B14F-4D97-AF65-F5344CB8AC3E}">
        <p14:creationId xmlns:p14="http://schemas.microsoft.com/office/powerpoint/2010/main" val="1728205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B72F7E-10D6-054B-8CE5-427DD40AA544}"/>
              </a:ext>
            </a:extLst>
          </p:cNvPr>
          <p:cNvSpPr txBox="1">
            <a:spLocks/>
          </p:cNvSpPr>
          <p:nvPr/>
        </p:nvSpPr>
        <p:spPr bwMode="auto">
          <a:xfrm>
            <a:off x="457200" y="136525"/>
            <a:ext cx="8229600" cy="657225"/>
          </a:xfrm>
          <a:prstGeom prst="rect">
            <a:avLst/>
          </a:prstGeom>
          <a:noFill/>
          <a:ln w="9525">
            <a:noFill/>
            <a:miter lim="800000"/>
            <a:headEnd/>
            <a:tailEnd/>
          </a:ln>
        </p:spPr>
        <p:txBody>
          <a:bodyPr anchor="ctr"/>
          <a:lstStyle/>
          <a:p>
            <a:pPr algn="ctr" defTabSz="457200">
              <a:defRPr/>
            </a:pPr>
            <a:r>
              <a:rPr lang="en-US" sz="3200" b="1">
                <a:latin typeface="+mj-lt"/>
                <a:ea typeface="ＭＳ Ｐゴシック" pitchFamily="-106" charset="-128"/>
                <a:cs typeface="ＭＳ Ｐゴシック" pitchFamily="-106" charset="-128"/>
              </a:rPr>
              <a:t>Categorizing Species by Life History Strategy</a:t>
            </a:r>
          </a:p>
        </p:txBody>
      </p:sp>
      <p:pic>
        <p:nvPicPr>
          <p:cNvPr id="75779" name="Picture 4">
            <a:extLst>
              <a:ext uri="{FF2B5EF4-FFF2-40B4-BE49-F238E27FC236}">
                <a16:creationId xmlns:a16="http://schemas.microsoft.com/office/drawing/2014/main" id="{3C07F7BC-BDEA-824C-8EAE-D2DEC8C3303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97063" y="793750"/>
            <a:ext cx="5561012"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5">
            <a:extLst>
              <a:ext uri="{FF2B5EF4-FFF2-40B4-BE49-F238E27FC236}">
                <a16:creationId xmlns:a16="http://schemas.microsoft.com/office/drawing/2014/main" id="{AF2A5849-01F4-3E4E-9E03-5ABB498927F0}"/>
              </a:ext>
            </a:extLst>
          </p:cNvPr>
          <p:cNvSpPr txBox="1">
            <a:spLocks noChangeArrowheads="1"/>
          </p:cNvSpPr>
          <p:nvPr/>
        </p:nvSpPr>
        <p:spPr bwMode="auto">
          <a:xfrm>
            <a:off x="0" y="6497638"/>
            <a:ext cx="562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t>Prince et al. (2014) ICES J. Mar. Res. doi:10.1093/icesjms/fsu011</a:t>
            </a:r>
            <a:r>
              <a:rPr lang="en-AU" altLang="en-US" sz="1400" b="1"/>
              <a:t> </a:t>
            </a:r>
            <a:endParaRPr lang="en-US" altLang="en-US" sz="1400" b="1"/>
          </a:p>
        </p:txBody>
      </p:sp>
      <p:sp>
        <p:nvSpPr>
          <p:cNvPr id="75781" name="TextBox 11">
            <a:extLst>
              <a:ext uri="{FF2B5EF4-FFF2-40B4-BE49-F238E27FC236}">
                <a16:creationId xmlns:a16="http://schemas.microsoft.com/office/drawing/2014/main" id="{14A0C18F-796F-2946-836A-E0AA53569104}"/>
              </a:ext>
            </a:extLst>
          </p:cNvPr>
          <p:cNvSpPr txBox="1">
            <a:spLocks noChangeArrowheads="1"/>
          </p:cNvSpPr>
          <p:nvPr/>
        </p:nvSpPr>
        <p:spPr bwMode="auto">
          <a:xfrm>
            <a:off x="2497138" y="1311275"/>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R-strategists</a:t>
            </a:r>
          </a:p>
        </p:txBody>
      </p:sp>
      <p:sp>
        <p:nvSpPr>
          <p:cNvPr id="26" name="Right Arrow 25">
            <a:extLst>
              <a:ext uri="{FF2B5EF4-FFF2-40B4-BE49-F238E27FC236}">
                <a16:creationId xmlns:a16="http://schemas.microsoft.com/office/drawing/2014/main" id="{AA3B3A0D-F865-7E4E-8D94-CB4124BF3140}"/>
              </a:ext>
            </a:extLst>
          </p:cNvPr>
          <p:cNvSpPr>
            <a:spLocks noChangeArrowheads="1"/>
          </p:cNvSpPr>
          <p:nvPr/>
        </p:nvSpPr>
        <p:spPr bwMode="auto">
          <a:xfrm>
            <a:off x="3962400" y="1443038"/>
            <a:ext cx="3086100" cy="190500"/>
          </a:xfrm>
          <a:prstGeom prst="rightArrow">
            <a:avLst>
              <a:gd name="adj1" fmla="val 50000"/>
              <a:gd name="adj2" fmla="val 50025"/>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5783" name="TextBox 10">
            <a:extLst>
              <a:ext uri="{FF2B5EF4-FFF2-40B4-BE49-F238E27FC236}">
                <a16:creationId xmlns:a16="http://schemas.microsoft.com/office/drawing/2014/main" id="{5D1A6F8A-6E35-5841-A96E-561CB9BF85CE}"/>
              </a:ext>
            </a:extLst>
          </p:cNvPr>
          <p:cNvSpPr txBox="1">
            <a:spLocks noChangeArrowheads="1"/>
          </p:cNvSpPr>
          <p:nvPr/>
        </p:nvSpPr>
        <p:spPr bwMode="auto">
          <a:xfrm>
            <a:off x="250825" y="1268413"/>
            <a:ext cx="1666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4.0</a:t>
            </a:r>
            <a:endParaRPr lang="en-US" altLang="en-US" b="1" i="1"/>
          </a:p>
        </p:txBody>
      </p:sp>
      <p:sp>
        <p:nvSpPr>
          <p:cNvPr id="75784" name="TextBox 13">
            <a:extLst>
              <a:ext uri="{FF2B5EF4-FFF2-40B4-BE49-F238E27FC236}">
                <a16:creationId xmlns:a16="http://schemas.microsoft.com/office/drawing/2014/main" id="{E1960772-C2AB-F641-A86E-99C1D40D3A22}"/>
              </a:ext>
            </a:extLst>
          </p:cNvPr>
          <p:cNvSpPr txBox="1">
            <a:spLocks noChangeArrowheads="1"/>
          </p:cNvSpPr>
          <p:nvPr/>
        </p:nvSpPr>
        <p:spPr bwMode="auto">
          <a:xfrm>
            <a:off x="7235825" y="1249363"/>
            <a:ext cx="1666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1.0</a:t>
            </a:r>
            <a:endParaRPr lang="en-US" altLang="en-US" b="1" i="1"/>
          </a:p>
        </p:txBody>
      </p:sp>
    </p:spTree>
    <p:extLst>
      <p:ext uri="{BB962C8B-B14F-4D97-AF65-F5344CB8AC3E}">
        <p14:creationId xmlns:p14="http://schemas.microsoft.com/office/powerpoint/2010/main" val="3386260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7114B5F-97DD-F744-B806-1CAFC291B4C1}"/>
              </a:ext>
            </a:extLst>
          </p:cNvPr>
          <p:cNvSpPr txBox="1">
            <a:spLocks/>
          </p:cNvSpPr>
          <p:nvPr/>
        </p:nvSpPr>
        <p:spPr bwMode="auto">
          <a:xfrm>
            <a:off x="457200" y="136525"/>
            <a:ext cx="8229600" cy="657225"/>
          </a:xfrm>
          <a:prstGeom prst="rect">
            <a:avLst/>
          </a:prstGeom>
          <a:noFill/>
          <a:ln w="9525">
            <a:noFill/>
            <a:miter lim="800000"/>
            <a:headEnd/>
            <a:tailEnd/>
          </a:ln>
        </p:spPr>
        <p:txBody>
          <a:bodyPr anchor="ctr"/>
          <a:lstStyle/>
          <a:p>
            <a:pPr algn="ctr" defTabSz="457200">
              <a:defRPr/>
            </a:pPr>
            <a:r>
              <a:rPr lang="en-US" sz="3200" b="1">
                <a:latin typeface="+mj-lt"/>
                <a:ea typeface="ＭＳ Ｐゴシック" pitchFamily="-106" charset="-128"/>
                <a:cs typeface="ＭＳ Ｐゴシック" pitchFamily="-106" charset="-128"/>
              </a:rPr>
              <a:t>Categorizing Species by Life History Strategy</a:t>
            </a:r>
          </a:p>
        </p:txBody>
      </p:sp>
      <p:pic>
        <p:nvPicPr>
          <p:cNvPr id="77827" name="Picture 4">
            <a:extLst>
              <a:ext uri="{FF2B5EF4-FFF2-40B4-BE49-F238E27FC236}">
                <a16:creationId xmlns:a16="http://schemas.microsoft.com/office/drawing/2014/main" id="{8C3F2DC1-4D03-5645-9CAE-F915E9B4AAE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97063" y="793750"/>
            <a:ext cx="5561012"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5">
            <a:extLst>
              <a:ext uri="{FF2B5EF4-FFF2-40B4-BE49-F238E27FC236}">
                <a16:creationId xmlns:a16="http://schemas.microsoft.com/office/drawing/2014/main" id="{AF293539-1947-5A4C-A830-D29172DCECF7}"/>
              </a:ext>
            </a:extLst>
          </p:cNvPr>
          <p:cNvSpPr txBox="1">
            <a:spLocks noChangeArrowheads="1"/>
          </p:cNvSpPr>
          <p:nvPr/>
        </p:nvSpPr>
        <p:spPr bwMode="auto">
          <a:xfrm>
            <a:off x="0" y="6497638"/>
            <a:ext cx="562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t>Prince et al. (2014) ICES J. Mar. Res. doi:10.1093/icesjms/fsu011</a:t>
            </a:r>
            <a:r>
              <a:rPr lang="en-AU" altLang="en-US" sz="1400" b="1"/>
              <a:t> </a:t>
            </a:r>
            <a:endParaRPr lang="en-US" altLang="en-US" sz="1400" b="1"/>
          </a:p>
        </p:txBody>
      </p:sp>
      <p:sp>
        <p:nvSpPr>
          <p:cNvPr id="77829" name="TextBox 11">
            <a:extLst>
              <a:ext uri="{FF2B5EF4-FFF2-40B4-BE49-F238E27FC236}">
                <a16:creationId xmlns:a16="http://schemas.microsoft.com/office/drawing/2014/main" id="{4062EF5C-A3CC-8A44-B8AE-6B9868D4B670}"/>
              </a:ext>
            </a:extLst>
          </p:cNvPr>
          <p:cNvSpPr txBox="1">
            <a:spLocks noChangeArrowheads="1"/>
          </p:cNvSpPr>
          <p:nvPr/>
        </p:nvSpPr>
        <p:spPr bwMode="auto">
          <a:xfrm>
            <a:off x="2497138" y="1311275"/>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R-strategists</a:t>
            </a:r>
          </a:p>
        </p:txBody>
      </p:sp>
      <p:sp>
        <p:nvSpPr>
          <p:cNvPr id="77830" name="TextBox 23">
            <a:extLst>
              <a:ext uri="{FF2B5EF4-FFF2-40B4-BE49-F238E27FC236}">
                <a16:creationId xmlns:a16="http://schemas.microsoft.com/office/drawing/2014/main" id="{DCE21E8F-A958-C14D-A7AD-3CA09275CEC3}"/>
              </a:ext>
            </a:extLst>
          </p:cNvPr>
          <p:cNvSpPr txBox="1">
            <a:spLocks noChangeArrowheads="1"/>
          </p:cNvSpPr>
          <p:nvPr/>
        </p:nvSpPr>
        <p:spPr bwMode="auto">
          <a:xfrm>
            <a:off x="2509838" y="2974975"/>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K-strategists</a:t>
            </a:r>
          </a:p>
        </p:txBody>
      </p:sp>
      <p:sp>
        <p:nvSpPr>
          <p:cNvPr id="26" name="Right Arrow 25">
            <a:extLst>
              <a:ext uri="{FF2B5EF4-FFF2-40B4-BE49-F238E27FC236}">
                <a16:creationId xmlns:a16="http://schemas.microsoft.com/office/drawing/2014/main" id="{55B8DC4D-A3B4-0F4A-8187-E30131462295}"/>
              </a:ext>
            </a:extLst>
          </p:cNvPr>
          <p:cNvSpPr>
            <a:spLocks noChangeArrowheads="1"/>
          </p:cNvSpPr>
          <p:nvPr/>
        </p:nvSpPr>
        <p:spPr bwMode="auto">
          <a:xfrm>
            <a:off x="3962400" y="1443038"/>
            <a:ext cx="3086100" cy="190500"/>
          </a:xfrm>
          <a:prstGeom prst="rightArrow">
            <a:avLst>
              <a:gd name="adj1" fmla="val 50000"/>
              <a:gd name="adj2" fmla="val 50025"/>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7" name="Right Arrow 26">
            <a:extLst>
              <a:ext uri="{FF2B5EF4-FFF2-40B4-BE49-F238E27FC236}">
                <a16:creationId xmlns:a16="http://schemas.microsoft.com/office/drawing/2014/main" id="{D257391A-5B3B-F34B-ACFA-AB7CF0A8F78B}"/>
              </a:ext>
            </a:extLst>
          </p:cNvPr>
          <p:cNvSpPr>
            <a:spLocks noChangeArrowheads="1"/>
          </p:cNvSpPr>
          <p:nvPr/>
        </p:nvSpPr>
        <p:spPr bwMode="auto">
          <a:xfrm>
            <a:off x="3962400" y="3119438"/>
            <a:ext cx="3086100" cy="190500"/>
          </a:xfrm>
          <a:prstGeom prst="rightArrow">
            <a:avLst>
              <a:gd name="adj1" fmla="val 50000"/>
              <a:gd name="adj2" fmla="val 50025"/>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7833" name="TextBox 10">
            <a:extLst>
              <a:ext uri="{FF2B5EF4-FFF2-40B4-BE49-F238E27FC236}">
                <a16:creationId xmlns:a16="http://schemas.microsoft.com/office/drawing/2014/main" id="{321F6D9A-47CE-854E-BBEA-1575E79D7C07}"/>
              </a:ext>
            </a:extLst>
          </p:cNvPr>
          <p:cNvSpPr txBox="1">
            <a:spLocks noChangeArrowheads="1"/>
          </p:cNvSpPr>
          <p:nvPr/>
        </p:nvSpPr>
        <p:spPr bwMode="auto">
          <a:xfrm>
            <a:off x="250825" y="1268413"/>
            <a:ext cx="1666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4.0</a:t>
            </a:r>
            <a:endParaRPr lang="en-US" altLang="en-US" b="1" i="1"/>
          </a:p>
        </p:txBody>
      </p:sp>
      <p:sp>
        <p:nvSpPr>
          <p:cNvPr id="77834" name="TextBox 13">
            <a:extLst>
              <a:ext uri="{FF2B5EF4-FFF2-40B4-BE49-F238E27FC236}">
                <a16:creationId xmlns:a16="http://schemas.microsoft.com/office/drawing/2014/main" id="{F16C7A15-2155-E74B-A7B9-3A57257C8C19}"/>
              </a:ext>
            </a:extLst>
          </p:cNvPr>
          <p:cNvSpPr txBox="1">
            <a:spLocks noChangeArrowheads="1"/>
          </p:cNvSpPr>
          <p:nvPr/>
        </p:nvSpPr>
        <p:spPr bwMode="auto">
          <a:xfrm>
            <a:off x="7235825" y="1249363"/>
            <a:ext cx="1666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1.0</a:t>
            </a:r>
            <a:endParaRPr lang="en-US" altLang="en-US" b="1" i="1"/>
          </a:p>
        </p:txBody>
      </p:sp>
      <p:sp>
        <p:nvSpPr>
          <p:cNvPr id="77835" name="TextBox 15">
            <a:extLst>
              <a:ext uri="{FF2B5EF4-FFF2-40B4-BE49-F238E27FC236}">
                <a16:creationId xmlns:a16="http://schemas.microsoft.com/office/drawing/2014/main" id="{2AA95834-CB8F-0644-A7C1-30FFD4CB081F}"/>
              </a:ext>
            </a:extLst>
          </p:cNvPr>
          <p:cNvSpPr txBox="1">
            <a:spLocks noChangeArrowheads="1"/>
          </p:cNvSpPr>
          <p:nvPr/>
        </p:nvSpPr>
        <p:spPr bwMode="auto">
          <a:xfrm>
            <a:off x="323850" y="3160713"/>
            <a:ext cx="1666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0.8</a:t>
            </a:r>
            <a:endParaRPr lang="en-US" altLang="en-US" b="1" i="1"/>
          </a:p>
        </p:txBody>
      </p:sp>
      <p:sp>
        <p:nvSpPr>
          <p:cNvPr id="77836" name="TextBox 16">
            <a:extLst>
              <a:ext uri="{FF2B5EF4-FFF2-40B4-BE49-F238E27FC236}">
                <a16:creationId xmlns:a16="http://schemas.microsoft.com/office/drawing/2014/main" id="{816E2F12-CF8A-E043-BA99-878154956EC3}"/>
              </a:ext>
            </a:extLst>
          </p:cNvPr>
          <p:cNvSpPr txBox="1">
            <a:spLocks noChangeArrowheads="1"/>
          </p:cNvSpPr>
          <p:nvPr/>
        </p:nvSpPr>
        <p:spPr bwMode="auto">
          <a:xfrm>
            <a:off x="7308850" y="3141663"/>
            <a:ext cx="1665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0.4</a:t>
            </a:r>
            <a:endParaRPr lang="en-US" altLang="en-US" b="1" i="1"/>
          </a:p>
        </p:txBody>
      </p:sp>
    </p:spTree>
    <p:extLst>
      <p:ext uri="{BB962C8B-B14F-4D97-AF65-F5344CB8AC3E}">
        <p14:creationId xmlns:p14="http://schemas.microsoft.com/office/powerpoint/2010/main" val="929428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C284CDB-AB73-A74C-A2EF-8F2965B18158}"/>
              </a:ext>
            </a:extLst>
          </p:cNvPr>
          <p:cNvSpPr txBox="1">
            <a:spLocks/>
          </p:cNvSpPr>
          <p:nvPr/>
        </p:nvSpPr>
        <p:spPr bwMode="auto">
          <a:xfrm>
            <a:off x="457200" y="136525"/>
            <a:ext cx="8229600" cy="657225"/>
          </a:xfrm>
          <a:prstGeom prst="rect">
            <a:avLst/>
          </a:prstGeom>
          <a:noFill/>
          <a:ln w="9525">
            <a:noFill/>
            <a:miter lim="800000"/>
            <a:headEnd/>
            <a:tailEnd/>
          </a:ln>
        </p:spPr>
        <p:txBody>
          <a:bodyPr anchor="ctr"/>
          <a:lstStyle/>
          <a:p>
            <a:pPr algn="ctr" defTabSz="457200">
              <a:defRPr/>
            </a:pPr>
            <a:r>
              <a:rPr lang="en-US" sz="3200" b="1">
                <a:latin typeface="+mj-lt"/>
                <a:ea typeface="ＭＳ Ｐゴシック" pitchFamily="-106" charset="-128"/>
                <a:cs typeface="ＭＳ Ｐゴシック" pitchFamily="-106" charset="-128"/>
              </a:rPr>
              <a:t>Categorizing Species by Life History Strategy</a:t>
            </a:r>
          </a:p>
        </p:txBody>
      </p:sp>
      <p:pic>
        <p:nvPicPr>
          <p:cNvPr id="79875" name="Picture 4">
            <a:extLst>
              <a:ext uri="{FF2B5EF4-FFF2-40B4-BE49-F238E27FC236}">
                <a16:creationId xmlns:a16="http://schemas.microsoft.com/office/drawing/2014/main" id="{59DA7E16-222E-5A43-9E57-A3478BF9D0A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97063" y="793750"/>
            <a:ext cx="5561012"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5">
            <a:extLst>
              <a:ext uri="{FF2B5EF4-FFF2-40B4-BE49-F238E27FC236}">
                <a16:creationId xmlns:a16="http://schemas.microsoft.com/office/drawing/2014/main" id="{6F33BD1F-9728-DB41-9E10-E46A346C7C2F}"/>
              </a:ext>
            </a:extLst>
          </p:cNvPr>
          <p:cNvSpPr txBox="1">
            <a:spLocks noChangeArrowheads="1"/>
          </p:cNvSpPr>
          <p:nvPr/>
        </p:nvSpPr>
        <p:spPr bwMode="auto">
          <a:xfrm>
            <a:off x="0" y="6497638"/>
            <a:ext cx="5626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t>Prince et al. (2014) ICES J. Mar. Res. doi:10.1093/icesjms/fsu011</a:t>
            </a:r>
            <a:r>
              <a:rPr lang="en-AU" altLang="en-US" sz="1400" b="1"/>
              <a:t> </a:t>
            </a:r>
            <a:endParaRPr lang="en-US" altLang="en-US" sz="1400" b="1"/>
          </a:p>
        </p:txBody>
      </p:sp>
      <p:sp>
        <p:nvSpPr>
          <p:cNvPr id="79877" name="TextBox 11">
            <a:extLst>
              <a:ext uri="{FF2B5EF4-FFF2-40B4-BE49-F238E27FC236}">
                <a16:creationId xmlns:a16="http://schemas.microsoft.com/office/drawing/2014/main" id="{21CBB67B-CA27-F242-8FED-368EC6E31560}"/>
              </a:ext>
            </a:extLst>
          </p:cNvPr>
          <p:cNvSpPr txBox="1">
            <a:spLocks noChangeArrowheads="1"/>
          </p:cNvSpPr>
          <p:nvPr/>
        </p:nvSpPr>
        <p:spPr bwMode="auto">
          <a:xfrm>
            <a:off x="2497138" y="1311275"/>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R-strategists</a:t>
            </a:r>
          </a:p>
        </p:txBody>
      </p:sp>
      <p:sp>
        <p:nvSpPr>
          <p:cNvPr id="79878" name="TextBox 23">
            <a:extLst>
              <a:ext uri="{FF2B5EF4-FFF2-40B4-BE49-F238E27FC236}">
                <a16:creationId xmlns:a16="http://schemas.microsoft.com/office/drawing/2014/main" id="{EF8BC953-A161-5B44-B6C8-EE85A52473A2}"/>
              </a:ext>
            </a:extLst>
          </p:cNvPr>
          <p:cNvSpPr txBox="1">
            <a:spLocks noChangeArrowheads="1"/>
          </p:cNvSpPr>
          <p:nvPr/>
        </p:nvSpPr>
        <p:spPr bwMode="auto">
          <a:xfrm>
            <a:off x="2509838" y="2974975"/>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K-strategists</a:t>
            </a:r>
          </a:p>
        </p:txBody>
      </p:sp>
      <p:sp>
        <p:nvSpPr>
          <p:cNvPr id="79879" name="TextBox 24">
            <a:extLst>
              <a:ext uri="{FF2B5EF4-FFF2-40B4-BE49-F238E27FC236}">
                <a16:creationId xmlns:a16="http://schemas.microsoft.com/office/drawing/2014/main" id="{8D657843-EBCC-334F-81CF-BDC7FC93C442}"/>
              </a:ext>
            </a:extLst>
          </p:cNvPr>
          <p:cNvSpPr txBox="1">
            <a:spLocks noChangeArrowheads="1"/>
          </p:cNvSpPr>
          <p:nvPr/>
        </p:nvSpPr>
        <p:spPr bwMode="auto">
          <a:xfrm>
            <a:off x="2484438" y="4613275"/>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t>K-strategists</a:t>
            </a:r>
          </a:p>
        </p:txBody>
      </p:sp>
      <p:sp>
        <p:nvSpPr>
          <p:cNvPr id="26" name="Right Arrow 25">
            <a:extLst>
              <a:ext uri="{FF2B5EF4-FFF2-40B4-BE49-F238E27FC236}">
                <a16:creationId xmlns:a16="http://schemas.microsoft.com/office/drawing/2014/main" id="{0A06F2D9-0575-4446-B908-E469FD24E2C6}"/>
              </a:ext>
            </a:extLst>
          </p:cNvPr>
          <p:cNvSpPr>
            <a:spLocks noChangeArrowheads="1"/>
          </p:cNvSpPr>
          <p:nvPr/>
        </p:nvSpPr>
        <p:spPr bwMode="auto">
          <a:xfrm>
            <a:off x="3962400" y="1443038"/>
            <a:ext cx="3086100" cy="190500"/>
          </a:xfrm>
          <a:prstGeom prst="rightArrow">
            <a:avLst>
              <a:gd name="adj1" fmla="val 50000"/>
              <a:gd name="adj2" fmla="val 50025"/>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7" name="Right Arrow 26">
            <a:extLst>
              <a:ext uri="{FF2B5EF4-FFF2-40B4-BE49-F238E27FC236}">
                <a16:creationId xmlns:a16="http://schemas.microsoft.com/office/drawing/2014/main" id="{6415693B-7B0D-664A-AD6F-0912001781A0}"/>
              </a:ext>
            </a:extLst>
          </p:cNvPr>
          <p:cNvSpPr>
            <a:spLocks noChangeArrowheads="1"/>
          </p:cNvSpPr>
          <p:nvPr/>
        </p:nvSpPr>
        <p:spPr bwMode="auto">
          <a:xfrm>
            <a:off x="3962400" y="3119438"/>
            <a:ext cx="3086100" cy="190500"/>
          </a:xfrm>
          <a:prstGeom prst="rightArrow">
            <a:avLst>
              <a:gd name="adj1" fmla="val 50000"/>
              <a:gd name="adj2" fmla="val 50025"/>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8" name="Right Arrow 27">
            <a:extLst>
              <a:ext uri="{FF2B5EF4-FFF2-40B4-BE49-F238E27FC236}">
                <a16:creationId xmlns:a16="http://schemas.microsoft.com/office/drawing/2014/main" id="{E381BC82-1517-9D4B-90EB-A308C6D5E23A}"/>
              </a:ext>
            </a:extLst>
          </p:cNvPr>
          <p:cNvSpPr>
            <a:spLocks noChangeArrowheads="1"/>
          </p:cNvSpPr>
          <p:nvPr/>
        </p:nvSpPr>
        <p:spPr bwMode="auto">
          <a:xfrm>
            <a:off x="3962400" y="4745038"/>
            <a:ext cx="2273300" cy="190500"/>
          </a:xfrm>
          <a:prstGeom prst="rightArrow">
            <a:avLst>
              <a:gd name="adj1" fmla="val 50000"/>
              <a:gd name="adj2" fmla="val 49998"/>
            </a:avLst>
          </a:prstGeom>
          <a:gradFill rotWithShape="1">
            <a:gsLst>
              <a:gs pos="0">
                <a:srgbClr val="85FFDB"/>
              </a:gs>
              <a:gs pos="100000">
                <a:srgbClr val="00EBA8"/>
              </a:gs>
            </a:gsLst>
            <a:lin ang="5400000"/>
          </a:gradFill>
          <a:ln w="9525">
            <a:solidFill>
              <a:srgbClr val="00CC98"/>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9883" name="TextBox 10">
            <a:extLst>
              <a:ext uri="{FF2B5EF4-FFF2-40B4-BE49-F238E27FC236}">
                <a16:creationId xmlns:a16="http://schemas.microsoft.com/office/drawing/2014/main" id="{CF587BD3-9B08-7344-8C6D-E9E6190653C6}"/>
              </a:ext>
            </a:extLst>
          </p:cNvPr>
          <p:cNvSpPr txBox="1">
            <a:spLocks noChangeArrowheads="1"/>
          </p:cNvSpPr>
          <p:nvPr/>
        </p:nvSpPr>
        <p:spPr bwMode="auto">
          <a:xfrm>
            <a:off x="250825" y="1268413"/>
            <a:ext cx="1666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4.0</a:t>
            </a:r>
            <a:endParaRPr lang="en-US" altLang="en-US" b="1" i="1"/>
          </a:p>
        </p:txBody>
      </p:sp>
      <p:sp>
        <p:nvSpPr>
          <p:cNvPr id="79884" name="TextBox 12">
            <a:extLst>
              <a:ext uri="{FF2B5EF4-FFF2-40B4-BE49-F238E27FC236}">
                <a16:creationId xmlns:a16="http://schemas.microsoft.com/office/drawing/2014/main" id="{A31FA204-5DD4-A149-A07E-6606E11D35A7}"/>
              </a:ext>
            </a:extLst>
          </p:cNvPr>
          <p:cNvSpPr txBox="1">
            <a:spLocks noChangeArrowheads="1"/>
          </p:cNvSpPr>
          <p:nvPr/>
        </p:nvSpPr>
        <p:spPr bwMode="auto">
          <a:xfrm>
            <a:off x="323850" y="4797425"/>
            <a:ext cx="1666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0.5</a:t>
            </a:r>
            <a:endParaRPr lang="en-US" altLang="en-US" b="1" i="1"/>
          </a:p>
        </p:txBody>
      </p:sp>
      <p:sp>
        <p:nvSpPr>
          <p:cNvPr id="79885" name="TextBox 13">
            <a:extLst>
              <a:ext uri="{FF2B5EF4-FFF2-40B4-BE49-F238E27FC236}">
                <a16:creationId xmlns:a16="http://schemas.microsoft.com/office/drawing/2014/main" id="{5E6DD22C-DA83-D646-A6DC-2786AB937946}"/>
              </a:ext>
            </a:extLst>
          </p:cNvPr>
          <p:cNvSpPr txBox="1">
            <a:spLocks noChangeArrowheads="1"/>
          </p:cNvSpPr>
          <p:nvPr/>
        </p:nvSpPr>
        <p:spPr bwMode="auto">
          <a:xfrm>
            <a:off x="7235825" y="1249363"/>
            <a:ext cx="1666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1.0</a:t>
            </a:r>
            <a:endParaRPr lang="en-US" altLang="en-US" b="1" i="1"/>
          </a:p>
        </p:txBody>
      </p:sp>
      <p:sp>
        <p:nvSpPr>
          <p:cNvPr id="79886" name="TextBox 14">
            <a:extLst>
              <a:ext uri="{FF2B5EF4-FFF2-40B4-BE49-F238E27FC236}">
                <a16:creationId xmlns:a16="http://schemas.microsoft.com/office/drawing/2014/main" id="{DC3C44A2-C3D8-984A-956A-480E1A388514}"/>
              </a:ext>
            </a:extLst>
          </p:cNvPr>
          <p:cNvSpPr txBox="1">
            <a:spLocks noChangeArrowheads="1"/>
          </p:cNvSpPr>
          <p:nvPr/>
        </p:nvSpPr>
        <p:spPr bwMode="auto">
          <a:xfrm>
            <a:off x="7308850" y="4778375"/>
            <a:ext cx="1665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0.1</a:t>
            </a:r>
            <a:endParaRPr lang="en-US" altLang="en-US" b="1" i="1"/>
          </a:p>
        </p:txBody>
      </p:sp>
      <p:sp>
        <p:nvSpPr>
          <p:cNvPr id="79887" name="TextBox 15">
            <a:extLst>
              <a:ext uri="{FF2B5EF4-FFF2-40B4-BE49-F238E27FC236}">
                <a16:creationId xmlns:a16="http://schemas.microsoft.com/office/drawing/2014/main" id="{383CDEC4-3221-5941-83DC-903A3AAB1478}"/>
              </a:ext>
            </a:extLst>
          </p:cNvPr>
          <p:cNvSpPr txBox="1">
            <a:spLocks noChangeArrowheads="1"/>
          </p:cNvSpPr>
          <p:nvPr/>
        </p:nvSpPr>
        <p:spPr bwMode="auto">
          <a:xfrm>
            <a:off x="323850" y="3160713"/>
            <a:ext cx="1666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0.8</a:t>
            </a:r>
            <a:endParaRPr lang="en-US" altLang="en-US" b="1" i="1"/>
          </a:p>
        </p:txBody>
      </p:sp>
      <p:sp>
        <p:nvSpPr>
          <p:cNvPr id="79888" name="TextBox 16">
            <a:extLst>
              <a:ext uri="{FF2B5EF4-FFF2-40B4-BE49-F238E27FC236}">
                <a16:creationId xmlns:a16="http://schemas.microsoft.com/office/drawing/2014/main" id="{54A9E1F4-007C-A741-95C8-A225EC362BAB}"/>
              </a:ext>
            </a:extLst>
          </p:cNvPr>
          <p:cNvSpPr txBox="1">
            <a:spLocks noChangeArrowheads="1"/>
          </p:cNvSpPr>
          <p:nvPr/>
        </p:nvSpPr>
        <p:spPr bwMode="auto">
          <a:xfrm>
            <a:off x="7308850" y="3141663"/>
            <a:ext cx="16652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i="1"/>
              <a:t>M/k = 0.4</a:t>
            </a:r>
            <a:endParaRPr lang="en-US" altLang="en-US" b="1" i="1"/>
          </a:p>
        </p:txBody>
      </p:sp>
    </p:spTree>
    <p:extLst>
      <p:ext uri="{BB962C8B-B14F-4D97-AF65-F5344CB8AC3E}">
        <p14:creationId xmlns:p14="http://schemas.microsoft.com/office/powerpoint/2010/main" val="3566258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9AC596-C78C-ED4B-97D8-22A8B6B20448}"/>
              </a:ext>
            </a:extLst>
          </p:cNvPr>
          <p:cNvPicPr>
            <a:picLocks noChangeAspect="1"/>
          </p:cNvPicPr>
          <p:nvPr/>
        </p:nvPicPr>
        <p:blipFill>
          <a:blip r:embed="rId2"/>
          <a:stretch>
            <a:fillRect/>
          </a:stretch>
        </p:blipFill>
        <p:spPr>
          <a:xfrm>
            <a:off x="3386926" y="0"/>
            <a:ext cx="4829577" cy="6858000"/>
          </a:xfrm>
          <a:prstGeom prst="rect">
            <a:avLst/>
          </a:prstGeom>
        </p:spPr>
      </p:pic>
      <p:sp>
        <p:nvSpPr>
          <p:cNvPr id="3" name="TextBox 2">
            <a:extLst>
              <a:ext uri="{FF2B5EF4-FFF2-40B4-BE49-F238E27FC236}">
                <a16:creationId xmlns:a16="http://schemas.microsoft.com/office/drawing/2014/main" id="{4D60E21E-F1D9-FE4A-8841-28D8156F7D22}"/>
              </a:ext>
            </a:extLst>
          </p:cNvPr>
          <p:cNvSpPr txBox="1"/>
          <p:nvPr/>
        </p:nvSpPr>
        <p:spPr>
          <a:xfrm>
            <a:off x="331076" y="1213945"/>
            <a:ext cx="2711669" cy="1200329"/>
          </a:xfrm>
          <a:prstGeom prst="rect">
            <a:avLst/>
          </a:prstGeom>
          <a:noFill/>
        </p:spPr>
        <p:txBody>
          <a:bodyPr wrap="square" rtlCol="0">
            <a:spAutoFit/>
          </a:bodyPr>
          <a:lstStyle/>
          <a:p>
            <a:pPr algn="ctr"/>
            <a:r>
              <a:rPr lang="en-US" dirty="0"/>
              <a:t>High Quality (QI&gt;-0.2) LHR estimates produced by meta-analysis (Prince et al. in press)</a:t>
            </a:r>
          </a:p>
        </p:txBody>
      </p:sp>
    </p:spTree>
    <p:extLst>
      <p:ext uri="{BB962C8B-B14F-4D97-AF65-F5344CB8AC3E}">
        <p14:creationId xmlns:p14="http://schemas.microsoft.com/office/powerpoint/2010/main" val="306476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1894" b="1674"/>
          <a:stretch/>
        </p:blipFill>
        <p:spPr>
          <a:xfrm>
            <a:off x="0" y="740770"/>
            <a:ext cx="9144000" cy="5385279"/>
          </a:xfrm>
          <a:prstGeom prst="rect">
            <a:avLst/>
          </a:prstGeom>
        </p:spPr>
      </p:pic>
      <p:sp>
        <p:nvSpPr>
          <p:cNvPr id="5" name="Title 1"/>
          <p:cNvSpPr>
            <a:spLocks noGrp="1"/>
          </p:cNvSpPr>
          <p:nvPr>
            <p:ph type="title"/>
          </p:nvPr>
        </p:nvSpPr>
        <p:spPr>
          <a:xfrm>
            <a:off x="457200" y="146234"/>
            <a:ext cx="8229600" cy="721694"/>
          </a:xfrm>
        </p:spPr>
        <p:txBody>
          <a:bodyPr>
            <a:normAutofit fontScale="90000"/>
          </a:bodyPr>
          <a:lstStyle/>
          <a:p>
            <a:r>
              <a:rPr lang="en-US" b="1"/>
              <a:t>Growth - Length</a:t>
            </a:r>
          </a:p>
        </p:txBody>
      </p:sp>
      <p:sp>
        <p:nvSpPr>
          <p:cNvPr id="6" name="TextBox 5"/>
          <p:cNvSpPr txBox="1"/>
          <p:nvPr/>
        </p:nvSpPr>
        <p:spPr>
          <a:xfrm>
            <a:off x="1852784" y="3089852"/>
            <a:ext cx="5207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k</a:t>
            </a:r>
            <a:endParaRPr lang="en-US" sz="3200" b="1"/>
          </a:p>
        </p:txBody>
      </p:sp>
      <p:sp>
        <p:nvSpPr>
          <p:cNvPr id="7" name="TextBox 6"/>
          <p:cNvSpPr txBox="1"/>
          <p:nvPr/>
        </p:nvSpPr>
        <p:spPr>
          <a:xfrm>
            <a:off x="7747000" y="1052144"/>
            <a:ext cx="9398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L</a:t>
            </a:r>
            <a:r>
              <a:rPr lang="en-US" sz="3200" b="1" baseline="-25000">
                <a:solidFill>
                  <a:srgbClr val="000000"/>
                </a:solidFill>
                <a:latin typeface="Lucida Grande"/>
                <a:ea typeface="Lucida Grande"/>
                <a:cs typeface="Lucida Grande"/>
              </a:rPr>
              <a:t>∞</a:t>
            </a:r>
            <a:endParaRPr lang="en-US" sz="3200" b="1" baseline="-25000"/>
          </a:p>
        </p:txBody>
      </p:sp>
      <p:sp>
        <p:nvSpPr>
          <p:cNvPr id="8" name="TextBox 7"/>
          <p:cNvSpPr txBox="1"/>
          <p:nvPr/>
        </p:nvSpPr>
        <p:spPr>
          <a:xfrm>
            <a:off x="785102" y="4960012"/>
            <a:ext cx="530521"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t</a:t>
            </a:r>
            <a:r>
              <a:rPr lang="en-US" sz="3200" b="1" baseline="-25000">
                <a:solidFill>
                  <a:srgbClr val="000000"/>
                </a:solidFill>
                <a:latin typeface="Lucida Grande"/>
                <a:ea typeface="Lucida Grande"/>
                <a:cs typeface="Lucida Grande"/>
              </a:rPr>
              <a:t>0</a:t>
            </a:r>
            <a:endParaRPr lang="en-US" sz="3200" b="1" baseline="-25000"/>
          </a:p>
        </p:txBody>
      </p:sp>
      <p:pic>
        <p:nvPicPr>
          <p:cNvPr id="9" name="Picture 8"/>
          <p:cNvPicPr>
            <a:picLocks noChangeAspect="1"/>
          </p:cNvPicPr>
          <p:nvPr/>
        </p:nvPicPr>
        <p:blipFill rotWithShape="1">
          <a:blip r:embed="rId3" cstate="email">
            <a:alphaModFix amt="51000"/>
            <a:extLst>
              <a:ext uri="{28A0092B-C50C-407E-A947-70E740481C1C}">
                <a14:useLocalDpi xmlns:a14="http://schemas.microsoft.com/office/drawing/2010/main"/>
              </a:ext>
            </a:extLst>
          </a:blip>
          <a:srcRect/>
          <a:stretch/>
        </p:blipFill>
        <p:spPr>
          <a:xfrm>
            <a:off x="1111541" y="4603572"/>
            <a:ext cx="692298" cy="379073"/>
          </a:xfrm>
          <a:prstGeom prst="rect">
            <a:avLst/>
          </a:prstGeom>
        </p:spPr>
      </p:pic>
      <p:pic>
        <p:nvPicPr>
          <p:cNvPr id="10" name="Picture 9"/>
          <p:cNvPicPr>
            <a:picLocks noChangeAspect="1"/>
          </p:cNvPicPr>
          <p:nvPr/>
        </p:nvPicPr>
        <p:blipFill rotWithShape="1">
          <a:blip r:embed="rId4" cstate="screen">
            <a:alphaModFix amt="51000"/>
            <a:extLst>
              <a:ext uri="{28A0092B-C50C-407E-A947-70E740481C1C}">
                <a14:useLocalDpi xmlns:a14="http://schemas.microsoft.com/office/drawing/2010/main"/>
              </a:ext>
            </a:extLst>
          </a:blip>
          <a:srcRect/>
          <a:stretch/>
        </p:blipFill>
        <p:spPr>
          <a:xfrm>
            <a:off x="1601573" y="3738549"/>
            <a:ext cx="1203407" cy="658935"/>
          </a:xfrm>
          <a:prstGeom prst="rect">
            <a:avLst/>
          </a:prstGeom>
        </p:spPr>
      </p:pic>
    </p:spTree>
    <p:extLst>
      <p:ext uri="{BB962C8B-B14F-4D97-AF65-F5344CB8AC3E}">
        <p14:creationId xmlns:p14="http://schemas.microsoft.com/office/powerpoint/2010/main" val="131727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1894" b="1674"/>
          <a:stretch/>
        </p:blipFill>
        <p:spPr>
          <a:xfrm>
            <a:off x="0" y="740770"/>
            <a:ext cx="9144000" cy="5385279"/>
          </a:xfrm>
          <a:prstGeom prst="rect">
            <a:avLst/>
          </a:prstGeom>
        </p:spPr>
      </p:pic>
      <p:sp>
        <p:nvSpPr>
          <p:cNvPr id="5" name="Title 1"/>
          <p:cNvSpPr>
            <a:spLocks noGrp="1"/>
          </p:cNvSpPr>
          <p:nvPr>
            <p:ph type="title"/>
          </p:nvPr>
        </p:nvSpPr>
        <p:spPr>
          <a:xfrm>
            <a:off x="457200" y="146234"/>
            <a:ext cx="8229600" cy="721694"/>
          </a:xfrm>
        </p:spPr>
        <p:txBody>
          <a:bodyPr>
            <a:normAutofit fontScale="90000"/>
          </a:bodyPr>
          <a:lstStyle/>
          <a:p>
            <a:r>
              <a:rPr lang="en-US" b="1"/>
              <a:t>Growth - Length</a:t>
            </a:r>
          </a:p>
        </p:txBody>
      </p:sp>
      <p:sp>
        <p:nvSpPr>
          <p:cNvPr id="6" name="TextBox 5"/>
          <p:cNvSpPr txBox="1"/>
          <p:nvPr/>
        </p:nvSpPr>
        <p:spPr>
          <a:xfrm>
            <a:off x="1852784" y="3089852"/>
            <a:ext cx="5207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k</a:t>
            </a:r>
            <a:endParaRPr lang="en-US" sz="3200" b="1"/>
          </a:p>
        </p:txBody>
      </p:sp>
      <p:sp>
        <p:nvSpPr>
          <p:cNvPr id="7" name="TextBox 6"/>
          <p:cNvSpPr txBox="1"/>
          <p:nvPr/>
        </p:nvSpPr>
        <p:spPr>
          <a:xfrm>
            <a:off x="7747000" y="1052144"/>
            <a:ext cx="9398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L</a:t>
            </a:r>
            <a:r>
              <a:rPr lang="en-US" sz="3200" b="1" baseline="-25000">
                <a:solidFill>
                  <a:srgbClr val="000000"/>
                </a:solidFill>
                <a:latin typeface="Lucida Grande"/>
                <a:ea typeface="Lucida Grande"/>
                <a:cs typeface="Lucida Grande"/>
              </a:rPr>
              <a:t>∞</a:t>
            </a:r>
            <a:endParaRPr lang="en-US" sz="3200" b="1" baseline="-25000"/>
          </a:p>
        </p:txBody>
      </p:sp>
      <p:sp>
        <p:nvSpPr>
          <p:cNvPr id="8" name="TextBox 7"/>
          <p:cNvSpPr txBox="1"/>
          <p:nvPr/>
        </p:nvSpPr>
        <p:spPr>
          <a:xfrm>
            <a:off x="785102" y="4960012"/>
            <a:ext cx="530521"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t</a:t>
            </a:r>
            <a:r>
              <a:rPr lang="en-US" sz="3200" b="1" baseline="-25000">
                <a:solidFill>
                  <a:srgbClr val="000000"/>
                </a:solidFill>
                <a:latin typeface="Lucida Grande"/>
                <a:ea typeface="Lucida Grande"/>
                <a:cs typeface="Lucida Grande"/>
              </a:rPr>
              <a:t>0</a:t>
            </a:r>
            <a:endParaRPr lang="en-US" sz="3200" b="1" baseline="-25000"/>
          </a:p>
        </p:txBody>
      </p:sp>
      <p:pic>
        <p:nvPicPr>
          <p:cNvPr id="9" name="Picture 8"/>
          <p:cNvPicPr>
            <a:picLocks noChangeAspect="1"/>
          </p:cNvPicPr>
          <p:nvPr/>
        </p:nvPicPr>
        <p:blipFill rotWithShape="1">
          <a:blip r:embed="rId3" cstate="email">
            <a:alphaModFix amt="51000"/>
            <a:extLst>
              <a:ext uri="{28A0092B-C50C-407E-A947-70E740481C1C}">
                <a14:useLocalDpi xmlns:a14="http://schemas.microsoft.com/office/drawing/2010/main"/>
              </a:ext>
            </a:extLst>
          </a:blip>
          <a:srcRect/>
          <a:stretch/>
        </p:blipFill>
        <p:spPr>
          <a:xfrm>
            <a:off x="1111541" y="4603572"/>
            <a:ext cx="692298" cy="379073"/>
          </a:xfrm>
          <a:prstGeom prst="rect">
            <a:avLst/>
          </a:prstGeom>
        </p:spPr>
      </p:pic>
      <p:pic>
        <p:nvPicPr>
          <p:cNvPr id="10" name="Picture 9"/>
          <p:cNvPicPr>
            <a:picLocks noChangeAspect="1"/>
          </p:cNvPicPr>
          <p:nvPr/>
        </p:nvPicPr>
        <p:blipFill rotWithShape="1">
          <a:blip r:embed="rId4" cstate="screen">
            <a:alphaModFix amt="51000"/>
            <a:extLst>
              <a:ext uri="{28A0092B-C50C-407E-A947-70E740481C1C}">
                <a14:useLocalDpi xmlns:a14="http://schemas.microsoft.com/office/drawing/2010/main"/>
              </a:ext>
            </a:extLst>
          </a:blip>
          <a:srcRect/>
          <a:stretch/>
        </p:blipFill>
        <p:spPr>
          <a:xfrm>
            <a:off x="1601573" y="3738549"/>
            <a:ext cx="1203407" cy="658935"/>
          </a:xfrm>
          <a:prstGeom prst="rect">
            <a:avLst/>
          </a:prstGeom>
        </p:spPr>
      </p:pic>
      <p:pic>
        <p:nvPicPr>
          <p:cNvPr id="12" name="Picture 11"/>
          <p:cNvPicPr>
            <a:picLocks noChangeAspect="1"/>
          </p:cNvPicPr>
          <p:nvPr/>
        </p:nvPicPr>
        <p:blipFill rotWithShape="1">
          <a:blip r:embed="rId5" cstate="screen">
            <a:alphaModFix amt="51000"/>
            <a:extLst>
              <a:ext uri="{28A0092B-C50C-407E-A947-70E740481C1C}">
                <a14:useLocalDpi xmlns:a14="http://schemas.microsoft.com/office/drawing/2010/main"/>
              </a:ext>
            </a:extLst>
          </a:blip>
          <a:srcRect/>
          <a:stretch/>
        </p:blipFill>
        <p:spPr>
          <a:xfrm>
            <a:off x="2171277" y="2748493"/>
            <a:ext cx="1691392" cy="926135"/>
          </a:xfrm>
          <a:prstGeom prst="rect">
            <a:avLst/>
          </a:prstGeom>
        </p:spPr>
      </p:pic>
    </p:spTree>
    <p:extLst>
      <p:ext uri="{BB962C8B-B14F-4D97-AF65-F5344CB8AC3E}">
        <p14:creationId xmlns:p14="http://schemas.microsoft.com/office/powerpoint/2010/main" val="406573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894" b="1674"/>
          <a:stretch/>
        </p:blipFill>
        <p:spPr>
          <a:xfrm>
            <a:off x="0" y="740770"/>
            <a:ext cx="9144000" cy="5385279"/>
          </a:xfrm>
          <a:prstGeom prst="rect">
            <a:avLst/>
          </a:prstGeom>
        </p:spPr>
      </p:pic>
      <p:sp>
        <p:nvSpPr>
          <p:cNvPr id="5" name="Title 1"/>
          <p:cNvSpPr>
            <a:spLocks noGrp="1"/>
          </p:cNvSpPr>
          <p:nvPr>
            <p:ph type="title"/>
          </p:nvPr>
        </p:nvSpPr>
        <p:spPr>
          <a:xfrm>
            <a:off x="457200" y="146234"/>
            <a:ext cx="8229600" cy="721694"/>
          </a:xfrm>
        </p:spPr>
        <p:txBody>
          <a:bodyPr>
            <a:normAutofit fontScale="90000"/>
          </a:bodyPr>
          <a:lstStyle/>
          <a:p>
            <a:r>
              <a:rPr lang="en-US" b="1"/>
              <a:t>Growth - Length</a:t>
            </a:r>
          </a:p>
        </p:txBody>
      </p:sp>
      <p:sp>
        <p:nvSpPr>
          <p:cNvPr id="6" name="TextBox 5"/>
          <p:cNvSpPr txBox="1"/>
          <p:nvPr/>
        </p:nvSpPr>
        <p:spPr>
          <a:xfrm>
            <a:off x="1852784" y="3089852"/>
            <a:ext cx="5207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k</a:t>
            </a:r>
            <a:endParaRPr lang="en-US" sz="3200" b="1"/>
          </a:p>
        </p:txBody>
      </p:sp>
      <p:sp>
        <p:nvSpPr>
          <p:cNvPr id="7" name="TextBox 6"/>
          <p:cNvSpPr txBox="1"/>
          <p:nvPr/>
        </p:nvSpPr>
        <p:spPr>
          <a:xfrm>
            <a:off x="7747000" y="1052144"/>
            <a:ext cx="9398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L</a:t>
            </a:r>
            <a:r>
              <a:rPr lang="en-US" sz="3200" b="1" baseline="-25000">
                <a:solidFill>
                  <a:srgbClr val="000000"/>
                </a:solidFill>
                <a:latin typeface="Lucida Grande"/>
                <a:ea typeface="Lucida Grande"/>
                <a:cs typeface="Lucida Grande"/>
              </a:rPr>
              <a:t>∞</a:t>
            </a:r>
            <a:endParaRPr lang="en-US" sz="3200" b="1" baseline="-25000"/>
          </a:p>
        </p:txBody>
      </p:sp>
      <p:sp>
        <p:nvSpPr>
          <p:cNvPr id="8" name="TextBox 7"/>
          <p:cNvSpPr txBox="1"/>
          <p:nvPr/>
        </p:nvSpPr>
        <p:spPr>
          <a:xfrm>
            <a:off x="785102" y="4960012"/>
            <a:ext cx="530521"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t</a:t>
            </a:r>
            <a:r>
              <a:rPr lang="en-US" sz="3200" b="1" baseline="-25000">
                <a:solidFill>
                  <a:srgbClr val="000000"/>
                </a:solidFill>
                <a:latin typeface="Lucida Grande"/>
                <a:ea typeface="Lucida Grande"/>
                <a:cs typeface="Lucida Grande"/>
              </a:rPr>
              <a:t>0</a:t>
            </a:r>
            <a:endParaRPr lang="en-US" sz="3200" b="1" baseline="-25000"/>
          </a:p>
        </p:txBody>
      </p:sp>
      <p:pic>
        <p:nvPicPr>
          <p:cNvPr id="9" name="Picture 8"/>
          <p:cNvPicPr>
            <a:picLocks noChangeAspect="1"/>
          </p:cNvPicPr>
          <p:nvPr/>
        </p:nvPicPr>
        <p:blipFill rotWithShape="1">
          <a:blip r:embed="rId4" cstate="email">
            <a:alphaModFix amt="51000"/>
            <a:extLst>
              <a:ext uri="{28A0092B-C50C-407E-A947-70E740481C1C}">
                <a14:useLocalDpi xmlns:a14="http://schemas.microsoft.com/office/drawing/2010/main"/>
              </a:ext>
            </a:extLst>
          </a:blip>
          <a:srcRect/>
          <a:stretch/>
        </p:blipFill>
        <p:spPr>
          <a:xfrm>
            <a:off x="1111541" y="4603572"/>
            <a:ext cx="692298" cy="379073"/>
          </a:xfrm>
          <a:prstGeom prst="rect">
            <a:avLst/>
          </a:prstGeom>
        </p:spPr>
      </p:pic>
      <p:pic>
        <p:nvPicPr>
          <p:cNvPr id="10" name="Picture 9"/>
          <p:cNvPicPr>
            <a:picLocks noChangeAspect="1"/>
          </p:cNvPicPr>
          <p:nvPr/>
        </p:nvPicPr>
        <p:blipFill rotWithShape="1">
          <a:blip r:embed="rId5" cstate="screen">
            <a:alphaModFix amt="51000"/>
            <a:extLst>
              <a:ext uri="{28A0092B-C50C-407E-A947-70E740481C1C}">
                <a14:useLocalDpi xmlns:a14="http://schemas.microsoft.com/office/drawing/2010/main"/>
              </a:ext>
            </a:extLst>
          </a:blip>
          <a:srcRect/>
          <a:stretch/>
        </p:blipFill>
        <p:spPr>
          <a:xfrm>
            <a:off x="1601573" y="3738549"/>
            <a:ext cx="1203407" cy="658935"/>
          </a:xfrm>
          <a:prstGeom prst="rect">
            <a:avLst/>
          </a:prstGeom>
        </p:spPr>
      </p:pic>
      <p:pic>
        <p:nvPicPr>
          <p:cNvPr id="12" name="Picture 11"/>
          <p:cNvPicPr>
            <a:picLocks noChangeAspect="1"/>
          </p:cNvPicPr>
          <p:nvPr/>
        </p:nvPicPr>
        <p:blipFill rotWithShape="1">
          <a:blip r:embed="rId6" cstate="screen">
            <a:alphaModFix amt="51000"/>
            <a:extLst>
              <a:ext uri="{28A0092B-C50C-407E-A947-70E740481C1C}">
                <a14:useLocalDpi xmlns:a14="http://schemas.microsoft.com/office/drawing/2010/main"/>
              </a:ext>
            </a:extLst>
          </a:blip>
          <a:srcRect/>
          <a:stretch/>
        </p:blipFill>
        <p:spPr>
          <a:xfrm>
            <a:off x="2171277" y="2748493"/>
            <a:ext cx="1691392" cy="926135"/>
          </a:xfrm>
          <a:prstGeom prst="rect">
            <a:avLst/>
          </a:prstGeom>
        </p:spPr>
      </p:pic>
      <p:sp>
        <p:nvSpPr>
          <p:cNvPr id="14" name="TextBox 13"/>
          <p:cNvSpPr txBox="1"/>
          <p:nvPr/>
        </p:nvSpPr>
        <p:spPr>
          <a:xfrm>
            <a:off x="1766201" y="2383280"/>
            <a:ext cx="3415870" cy="461665"/>
          </a:xfrm>
          <a:prstGeom prst="rect">
            <a:avLst/>
          </a:prstGeom>
          <a:noFill/>
        </p:spPr>
        <p:txBody>
          <a:bodyPr wrap="square" rtlCol="0">
            <a:spAutoFit/>
          </a:bodyPr>
          <a:lstStyle/>
          <a:p>
            <a:r>
              <a:rPr lang="en-US" sz="2400" b="1">
                <a:solidFill>
                  <a:srgbClr val="000000"/>
                </a:solidFill>
                <a:latin typeface="Lucida Grande"/>
                <a:ea typeface="Lucida Grande"/>
                <a:cs typeface="Lucida Grande"/>
              </a:rPr>
              <a:t>Size of Maturity (L</a:t>
            </a:r>
            <a:r>
              <a:rPr lang="en-US" sz="2400" b="1" baseline="-25000">
                <a:solidFill>
                  <a:srgbClr val="000000"/>
                </a:solidFill>
                <a:latin typeface="Lucida Grande"/>
                <a:ea typeface="Lucida Grande"/>
                <a:cs typeface="Lucida Grande"/>
              </a:rPr>
              <a:t>m</a:t>
            </a:r>
            <a:r>
              <a:rPr lang="en-US" sz="2400" b="1">
                <a:solidFill>
                  <a:srgbClr val="000000"/>
                </a:solidFill>
                <a:latin typeface="Lucida Grande"/>
                <a:ea typeface="Lucida Grande"/>
                <a:cs typeface="Lucida Grande"/>
              </a:rPr>
              <a:t>)</a:t>
            </a:r>
            <a:endParaRPr lang="en-US" sz="2400" b="1"/>
          </a:p>
        </p:txBody>
      </p:sp>
    </p:spTree>
    <p:extLst>
      <p:ext uri="{BB962C8B-B14F-4D97-AF65-F5344CB8AC3E}">
        <p14:creationId xmlns:p14="http://schemas.microsoft.com/office/powerpoint/2010/main" val="180448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894" b="1674"/>
          <a:stretch/>
        </p:blipFill>
        <p:spPr>
          <a:xfrm>
            <a:off x="0" y="740770"/>
            <a:ext cx="9144000" cy="5385279"/>
          </a:xfrm>
          <a:prstGeom prst="rect">
            <a:avLst/>
          </a:prstGeom>
        </p:spPr>
      </p:pic>
      <p:sp>
        <p:nvSpPr>
          <p:cNvPr id="5" name="Title 1"/>
          <p:cNvSpPr>
            <a:spLocks noGrp="1"/>
          </p:cNvSpPr>
          <p:nvPr>
            <p:ph type="title"/>
          </p:nvPr>
        </p:nvSpPr>
        <p:spPr>
          <a:xfrm>
            <a:off x="457200" y="146234"/>
            <a:ext cx="8229600" cy="721694"/>
          </a:xfrm>
        </p:spPr>
        <p:txBody>
          <a:bodyPr>
            <a:normAutofit fontScale="90000"/>
          </a:bodyPr>
          <a:lstStyle/>
          <a:p>
            <a:r>
              <a:rPr lang="en-US" b="1"/>
              <a:t>Growth - Length</a:t>
            </a:r>
          </a:p>
        </p:txBody>
      </p:sp>
      <p:sp>
        <p:nvSpPr>
          <p:cNvPr id="6" name="TextBox 5"/>
          <p:cNvSpPr txBox="1"/>
          <p:nvPr/>
        </p:nvSpPr>
        <p:spPr>
          <a:xfrm>
            <a:off x="1852784" y="3089852"/>
            <a:ext cx="5207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k</a:t>
            </a:r>
            <a:endParaRPr lang="en-US" sz="3200" b="1"/>
          </a:p>
        </p:txBody>
      </p:sp>
      <p:sp>
        <p:nvSpPr>
          <p:cNvPr id="7" name="TextBox 6"/>
          <p:cNvSpPr txBox="1"/>
          <p:nvPr/>
        </p:nvSpPr>
        <p:spPr>
          <a:xfrm>
            <a:off x="7747000" y="1052144"/>
            <a:ext cx="9398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L</a:t>
            </a:r>
            <a:r>
              <a:rPr lang="en-US" sz="3200" b="1" baseline="-25000">
                <a:solidFill>
                  <a:srgbClr val="000000"/>
                </a:solidFill>
                <a:latin typeface="Lucida Grande"/>
                <a:ea typeface="Lucida Grande"/>
                <a:cs typeface="Lucida Grande"/>
              </a:rPr>
              <a:t>∞</a:t>
            </a:r>
            <a:endParaRPr lang="en-US" sz="3200" b="1" baseline="-25000"/>
          </a:p>
        </p:txBody>
      </p:sp>
      <p:sp>
        <p:nvSpPr>
          <p:cNvPr id="8" name="TextBox 7"/>
          <p:cNvSpPr txBox="1"/>
          <p:nvPr/>
        </p:nvSpPr>
        <p:spPr>
          <a:xfrm>
            <a:off x="785102" y="4960012"/>
            <a:ext cx="530521"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t</a:t>
            </a:r>
            <a:r>
              <a:rPr lang="en-US" sz="3200" b="1" baseline="-25000">
                <a:solidFill>
                  <a:srgbClr val="000000"/>
                </a:solidFill>
                <a:latin typeface="Lucida Grande"/>
                <a:ea typeface="Lucida Grande"/>
                <a:cs typeface="Lucida Grande"/>
              </a:rPr>
              <a:t>0</a:t>
            </a:r>
            <a:endParaRPr lang="en-US" sz="3200" b="1" baseline="-25000"/>
          </a:p>
        </p:txBody>
      </p:sp>
      <p:pic>
        <p:nvPicPr>
          <p:cNvPr id="9" name="Picture 8"/>
          <p:cNvPicPr>
            <a:picLocks noChangeAspect="1"/>
          </p:cNvPicPr>
          <p:nvPr/>
        </p:nvPicPr>
        <p:blipFill rotWithShape="1">
          <a:blip r:embed="rId4" cstate="email">
            <a:alphaModFix amt="51000"/>
            <a:extLst>
              <a:ext uri="{28A0092B-C50C-407E-A947-70E740481C1C}">
                <a14:useLocalDpi xmlns:a14="http://schemas.microsoft.com/office/drawing/2010/main"/>
              </a:ext>
            </a:extLst>
          </a:blip>
          <a:srcRect/>
          <a:stretch/>
        </p:blipFill>
        <p:spPr>
          <a:xfrm>
            <a:off x="1111541" y="4603572"/>
            <a:ext cx="692298" cy="379073"/>
          </a:xfrm>
          <a:prstGeom prst="rect">
            <a:avLst/>
          </a:prstGeom>
        </p:spPr>
      </p:pic>
      <p:pic>
        <p:nvPicPr>
          <p:cNvPr id="10" name="Picture 9"/>
          <p:cNvPicPr>
            <a:picLocks noChangeAspect="1"/>
          </p:cNvPicPr>
          <p:nvPr/>
        </p:nvPicPr>
        <p:blipFill rotWithShape="1">
          <a:blip r:embed="rId5" cstate="screen">
            <a:alphaModFix amt="51000"/>
            <a:extLst>
              <a:ext uri="{28A0092B-C50C-407E-A947-70E740481C1C}">
                <a14:useLocalDpi xmlns:a14="http://schemas.microsoft.com/office/drawing/2010/main"/>
              </a:ext>
            </a:extLst>
          </a:blip>
          <a:srcRect/>
          <a:stretch/>
        </p:blipFill>
        <p:spPr>
          <a:xfrm>
            <a:off x="1601573" y="3738549"/>
            <a:ext cx="1203407" cy="658935"/>
          </a:xfrm>
          <a:prstGeom prst="rect">
            <a:avLst/>
          </a:prstGeom>
        </p:spPr>
      </p:pic>
      <p:pic>
        <p:nvPicPr>
          <p:cNvPr id="12" name="Picture 11"/>
          <p:cNvPicPr>
            <a:picLocks noChangeAspect="1"/>
          </p:cNvPicPr>
          <p:nvPr/>
        </p:nvPicPr>
        <p:blipFill rotWithShape="1">
          <a:blip r:embed="rId6" cstate="screen">
            <a:alphaModFix amt="51000"/>
            <a:extLst>
              <a:ext uri="{28A0092B-C50C-407E-A947-70E740481C1C}">
                <a14:useLocalDpi xmlns:a14="http://schemas.microsoft.com/office/drawing/2010/main"/>
              </a:ext>
            </a:extLst>
          </a:blip>
          <a:srcRect/>
          <a:stretch/>
        </p:blipFill>
        <p:spPr>
          <a:xfrm>
            <a:off x="2171277" y="2748493"/>
            <a:ext cx="1691392" cy="926135"/>
          </a:xfrm>
          <a:prstGeom prst="rect">
            <a:avLst/>
          </a:prstGeom>
        </p:spPr>
      </p:pic>
      <p:pic>
        <p:nvPicPr>
          <p:cNvPr id="13" name="Picture 12"/>
          <p:cNvPicPr>
            <a:picLocks noChangeAspect="1"/>
          </p:cNvPicPr>
          <p:nvPr/>
        </p:nvPicPr>
        <p:blipFill rotWithShape="1">
          <a:blip r:embed="rId7" cstate="screen">
            <a:alphaModFix amt="51000"/>
            <a:extLst>
              <a:ext uri="{28A0092B-C50C-407E-A947-70E740481C1C}">
                <a14:useLocalDpi xmlns:a14="http://schemas.microsoft.com/office/drawing/2010/main"/>
              </a:ext>
            </a:extLst>
          </a:blip>
          <a:srcRect/>
          <a:stretch/>
        </p:blipFill>
        <p:spPr>
          <a:xfrm>
            <a:off x="4015535" y="1445734"/>
            <a:ext cx="2041437" cy="1117804"/>
          </a:xfrm>
          <a:prstGeom prst="rect">
            <a:avLst/>
          </a:prstGeom>
        </p:spPr>
      </p:pic>
      <p:sp>
        <p:nvSpPr>
          <p:cNvPr id="14" name="TextBox 13"/>
          <p:cNvSpPr txBox="1"/>
          <p:nvPr/>
        </p:nvSpPr>
        <p:spPr>
          <a:xfrm>
            <a:off x="1766201" y="2383280"/>
            <a:ext cx="3415870" cy="461665"/>
          </a:xfrm>
          <a:prstGeom prst="rect">
            <a:avLst/>
          </a:prstGeom>
          <a:noFill/>
        </p:spPr>
        <p:txBody>
          <a:bodyPr wrap="square" rtlCol="0">
            <a:spAutoFit/>
          </a:bodyPr>
          <a:lstStyle/>
          <a:p>
            <a:r>
              <a:rPr lang="en-US" sz="2400" b="1">
                <a:solidFill>
                  <a:srgbClr val="000000"/>
                </a:solidFill>
                <a:latin typeface="Lucida Grande"/>
                <a:ea typeface="Lucida Grande"/>
                <a:cs typeface="Lucida Grande"/>
              </a:rPr>
              <a:t>Size of Maturity (L</a:t>
            </a:r>
            <a:r>
              <a:rPr lang="en-US" sz="2400" b="1" baseline="-25000">
                <a:solidFill>
                  <a:srgbClr val="000000"/>
                </a:solidFill>
                <a:latin typeface="Lucida Grande"/>
                <a:ea typeface="Lucida Grande"/>
                <a:cs typeface="Lucida Grande"/>
              </a:rPr>
              <a:t>m</a:t>
            </a:r>
            <a:r>
              <a:rPr lang="en-US" sz="2400" b="1">
                <a:solidFill>
                  <a:srgbClr val="000000"/>
                </a:solidFill>
                <a:latin typeface="Lucida Grande"/>
                <a:ea typeface="Lucida Grande"/>
                <a:cs typeface="Lucida Grande"/>
              </a:rPr>
              <a:t>)</a:t>
            </a:r>
            <a:endParaRPr lang="en-US" sz="2400" b="1"/>
          </a:p>
        </p:txBody>
      </p:sp>
    </p:spTree>
    <p:extLst>
      <p:ext uri="{BB962C8B-B14F-4D97-AF65-F5344CB8AC3E}">
        <p14:creationId xmlns:p14="http://schemas.microsoft.com/office/powerpoint/2010/main" val="364060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1894" b="1674"/>
          <a:stretch/>
        </p:blipFill>
        <p:spPr>
          <a:xfrm>
            <a:off x="0" y="740770"/>
            <a:ext cx="9144000" cy="5385279"/>
          </a:xfrm>
          <a:prstGeom prst="rect">
            <a:avLst/>
          </a:prstGeom>
        </p:spPr>
      </p:pic>
      <p:sp>
        <p:nvSpPr>
          <p:cNvPr id="5" name="Title 1"/>
          <p:cNvSpPr>
            <a:spLocks noGrp="1"/>
          </p:cNvSpPr>
          <p:nvPr>
            <p:ph type="title"/>
          </p:nvPr>
        </p:nvSpPr>
        <p:spPr>
          <a:xfrm>
            <a:off x="457200" y="146234"/>
            <a:ext cx="8229600" cy="721694"/>
          </a:xfrm>
        </p:spPr>
        <p:txBody>
          <a:bodyPr>
            <a:normAutofit fontScale="90000"/>
          </a:bodyPr>
          <a:lstStyle/>
          <a:p>
            <a:r>
              <a:rPr lang="en-US" b="1"/>
              <a:t>Growth - Length</a:t>
            </a:r>
          </a:p>
        </p:txBody>
      </p:sp>
      <p:sp>
        <p:nvSpPr>
          <p:cNvPr id="6" name="TextBox 5"/>
          <p:cNvSpPr txBox="1"/>
          <p:nvPr/>
        </p:nvSpPr>
        <p:spPr>
          <a:xfrm>
            <a:off x="1852784" y="3089852"/>
            <a:ext cx="5207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k</a:t>
            </a:r>
            <a:endParaRPr lang="en-US" sz="3200" b="1"/>
          </a:p>
        </p:txBody>
      </p:sp>
      <p:sp>
        <p:nvSpPr>
          <p:cNvPr id="7" name="TextBox 6"/>
          <p:cNvSpPr txBox="1"/>
          <p:nvPr/>
        </p:nvSpPr>
        <p:spPr>
          <a:xfrm>
            <a:off x="7747000" y="1052144"/>
            <a:ext cx="939800"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L</a:t>
            </a:r>
            <a:r>
              <a:rPr lang="en-US" sz="3200" b="1" baseline="-25000">
                <a:solidFill>
                  <a:srgbClr val="000000"/>
                </a:solidFill>
                <a:latin typeface="Lucida Grande"/>
                <a:ea typeface="Lucida Grande"/>
                <a:cs typeface="Lucida Grande"/>
              </a:rPr>
              <a:t>∞</a:t>
            </a:r>
            <a:endParaRPr lang="en-US" sz="3200" b="1" baseline="-25000"/>
          </a:p>
        </p:txBody>
      </p:sp>
      <p:sp>
        <p:nvSpPr>
          <p:cNvPr id="8" name="TextBox 7"/>
          <p:cNvSpPr txBox="1"/>
          <p:nvPr/>
        </p:nvSpPr>
        <p:spPr>
          <a:xfrm>
            <a:off x="785102" y="4960012"/>
            <a:ext cx="530521" cy="584776"/>
          </a:xfrm>
          <a:prstGeom prst="rect">
            <a:avLst/>
          </a:prstGeom>
          <a:noFill/>
        </p:spPr>
        <p:txBody>
          <a:bodyPr wrap="square" rtlCol="0">
            <a:spAutoFit/>
          </a:bodyPr>
          <a:lstStyle/>
          <a:p>
            <a:r>
              <a:rPr lang="en-US" sz="3200" b="1">
                <a:solidFill>
                  <a:srgbClr val="000000"/>
                </a:solidFill>
                <a:latin typeface="Lucida Grande"/>
                <a:ea typeface="Lucida Grande"/>
                <a:cs typeface="Lucida Grande"/>
              </a:rPr>
              <a:t>t</a:t>
            </a:r>
            <a:r>
              <a:rPr lang="en-US" sz="3200" b="1" baseline="-25000">
                <a:solidFill>
                  <a:srgbClr val="000000"/>
                </a:solidFill>
                <a:latin typeface="Lucida Grande"/>
                <a:ea typeface="Lucida Grande"/>
                <a:cs typeface="Lucida Grande"/>
              </a:rPr>
              <a:t>0</a:t>
            </a:r>
            <a:endParaRPr lang="en-US" sz="3200" b="1" baseline="-25000"/>
          </a:p>
        </p:txBody>
      </p:sp>
      <p:pic>
        <p:nvPicPr>
          <p:cNvPr id="9" name="Picture 8"/>
          <p:cNvPicPr>
            <a:picLocks noChangeAspect="1"/>
          </p:cNvPicPr>
          <p:nvPr/>
        </p:nvPicPr>
        <p:blipFill rotWithShape="1">
          <a:blip r:embed="rId4" cstate="email">
            <a:alphaModFix amt="51000"/>
            <a:extLst>
              <a:ext uri="{28A0092B-C50C-407E-A947-70E740481C1C}">
                <a14:useLocalDpi xmlns:a14="http://schemas.microsoft.com/office/drawing/2010/main"/>
              </a:ext>
            </a:extLst>
          </a:blip>
          <a:srcRect/>
          <a:stretch/>
        </p:blipFill>
        <p:spPr>
          <a:xfrm>
            <a:off x="1111541" y="4603572"/>
            <a:ext cx="692298" cy="379073"/>
          </a:xfrm>
          <a:prstGeom prst="rect">
            <a:avLst/>
          </a:prstGeom>
        </p:spPr>
      </p:pic>
      <p:pic>
        <p:nvPicPr>
          <p:cNvPr id="10" name="Picture 9"/>
          <p:cNvPicPr>
            <a:picLocks noChangeAspect="1"/>
          </p:cNvPicPr>
          <p:nvPr/>
        </p:nvPicPr>
        <p:blipFill rotWithShape="1">
          <a:blip r:embed="rId5" cstate="screen">
            <a:alphaModFix amt="51000"/>
            <a:extLst>
              <a:ext uri="{28A0092B-C50C-407E-A947-70E740481C1C}">
                <a14:useLocalDpi xmlns:a14="http://schemas.microsoft.com/office/drawing/2010/main"/>
              </a:ext>
            </a:extLst>
          </a:blip>
          <a:srcRect/>
          <a:stretch/>
        </p:blipFill>
        <p:spPr>
          <a:xfrm>
            <a:off x="1601573" y="3738549"/>
            <a:ext cx="1203407" cy="658935"/>
          </a:xfrm>
          <a:prstGeom prst="rect">
            <a:avLst/>
          </a:prstGeom>
        </p:spPr>
      </p:pic>
      <p:pic>
        <p:nvPicPr>
          <p:cNvPr id="11" name="Picture 10"/>
          <p:cNvPicPr>
            <a:picLocks noChangeAspect="1"/>
          </p:cNvPicPr>
          <p:nvPr/>
        </p:nvPicPr>
        <p:blipFill rotWithShape="1">
          <a:blip r:embed="rId6" cstate="screen">
            <a:alphaModFix amt="51000"/>
            <a:extLst>
              <a:ext uri="{28A0092B-C50C-407E-A947-70E740481C1C}">
                <a14:useLocalDpi xmlns:a14="http://schemas.microsoft.com/office/drawing/2010/main"/>
              </a:ext>
            </a:extLst>
          </a:blip>
          <a:srcRect/>
          <a:stretch/>
        </p:blipFill>
        <p:spPr>
          <a:xfrm>
            <a:off x="6210329" y="855228"/>
            <a:ext cx="2476471" cy="1356010"/>
          </a:xfrm>
          <a:prstGeom prst="rect">
            <a:avLst/>
          </a:prstGeom>
        </p:spPr>
      </p:pic>
      <p:pic>
        <p:nvPicPr>
          <p:cNvPr id="12" name="Picture 11"/>
          <p:cNvPicPr>
            <a:picLocks noChangeAspect="1"/>
          </p:cNvPicPr>
          <p:nvPr/>
        </p:nvPicPr>
        <p:blipFill rotWithShape="1">
          <a:blip r:embed="rId7" cstate="screen">
            <a:alphaModFix amt="51000"/>
            <a:extLst>
              <a:ext uri="{28A0092B-C50C-407E-A947-70E740481C1C}">
                <a14:useLocalDpi xmlns:a14="http://schemas.microsoft.com/office/drawing/2010/main"/>
              </a:ext>
            </a:extLst>
          </a:blip>
          <a:srcRect/>
          <a:stretch/>
        </p:blipFill>
        <p:spPr>
          <a:xfrm>
            <a:off x="2171277" y="2748493"/>
            <a:ext cx="1691392" cy="926135"/>
          </a:xfrm>
          <a:prstGeom prst="rect">
            <a:avLst/>
          </a:prstGeom>
        </p:spPr>
      </p:pic>
      <p:pic>
        <p:nvPicPr>
          <p:cNvPr id="13" name="Picture 12"/>
          <p:cNvPicPr>
            <a:picLocks noChangeAspect="1"/>
          </p:cNvPicPr>
          <p:nvPr/>
        </p:nvPicPr>
        <p:blipFill rotWithShape="1">
          <a:blip r:embed="rId8" cstate="screen">
            <a:alphaModFix amt="51000"/>
            <a:extLst>
              <a:ext uri="{28A0092B-C50C-407E-A947-70E740481C1C}">
                <a14:useLocalDpi xmlns:a14="http://schemas.microsoft.com/office/drawing/2010/main"/>
              </a:ext>
            </a:extLst>
          </a:blip>
          <a:srcRect/>
          <a:stretch/>
        </p:blipFill>
        <p:spPr>
          <a:xfrm>
            <a:off x="4015535" y="1445734"/>
            <a:ext cx="2041437" cy="1117804"/>
          </a:xfrm>
          <a:prstGeom prst="rect">
            <a:avLst/>
          </a:prstGeom>
        </p:spPr>
      </p:pic>
      <p:sp>
        <p:nvSpPr>
          <p:cNvPr id="14" name="TextBox 13"/>
          <p:cNvSpPr txBox="1"/>
          <p:nvPr/>
        </p:nvSpPr>
        <p:spPr>
          <a:xfrm>
            <a:off x="1766201" y="2383280"/>
            <a:ext cx="3415870" cy="461665"/>
          </a:xfrm>
          <a:prstGeom prst="rect">
            <a:avLst/>
          </a:prstGeom>
          <a:noFill/>
        </p:spPr>
        <p:txBody>
          <a:bodyPr wrap="square" rtlCol="0">
            <a:spAutoFit/>
          </a:bodyPr>
          <a:lstStyle/>
          <a:p>
            <a:r>
              <a:rPr lang="en-US" sz="2400" b="1">
                <a:solidFill>
                  <a:srgbClr val="000000"/>
                </a:solidFill>
                <a:latin typeface="Lucida Grande"/>
                <a:ea typeface="Lucida Grande"/>
                <a:cs typeface="Lucida Grande"/>
              </a:rPr>
              <a:t>Size of Maturity (L</a:t>
            </a:r>
            <a:r>
              <a:rPr lang="en-US" sz="2400" b="1" baseline="-25000">
                <a:solidFill>
                  <a:srgbClr val="000000"/>
                </a:solidFill>
                <a:latin typeface="Lucida Grande"/>
                <a:ea typeface="Lucida Grande"/>
                <a:cs typeface="Lucida Grande"/>
              </a:rPr>
              <a:t>m</a:t>
            </a:r>
            <a:r>
              <a:rPr lang="en-US" sz="2400" b="1">
                <a:solidFill>
                  <a:srgbClr val="000000"/>
                </a:solidFill>
                <a:latin typeface="Lucida Grande"/>
                <a:ea typeface="Lucida Grande"/>
                <a:cs typeface="Lucida Grande"/>
              </a:rPr>
              <a:t>)</a:t>
            </a:r>
            <a:endParaRPr lang="en-US" sz="2400" b="1"/>
          </a:p>
        </p:txBody>
      </p:sp>
    </p:spTree>
    <p:extLst>
      <p:ext uri="{BB962C8B-B14F-4D97-AF65-F5344CB8AC3E}">
        <p14:creationId xmlns:p14="http://schemas.microsoft.com/office/powerpoint/2010/main" val="3084600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102673</TotalTime>
  <Words>4517</Words>
  <Application>Microsoft Macintosh PowerPoint</Application>
  <PresentationFormat>On-screen Show (4:3)</PresentationFormat>
  <Paragraphs>433</Paragraphs>
  <Slides>49</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Lucida Grande</vt:lpstr>
      <vt:lpstr>Tahoma</vt:lpstr>
      <vt:lpstr>Times New Roman</vt:lpstr>
      <vt:lpstr>Office Theme</vt:lpstr>
      <vt:lpstr>Introduction to Length-Based SPR Assessment</vt:lpstr>
      <vt:lpstr>Life History Parameters &amp; Life History Ratios</vt:lpstr>
      <vt:lpstr>Growth - Length</vt:lpstr>
      <vt:lpstr>Growth - Length</vt:lpstr>
      <vt:lpstr>Growth - Length</vt:lpstr>
      <vt:lpstr>Growth - Length</vt:lpstr>
      <vt:lpstr>Growth - Length</vt:lpstr>
      <vt:lpstr>Growth - Length</vt:lpstr>
      <vt:lpstr>Growth - Length</vt:lpstr>
      <vt:lpstr>Natural Mortality - M</vt:lpstr>
      <vt:lpstr>Natural Mortality - M</vt:lpstr>
      <vt:lpstr>Natural Mortality - M</vt:lpstr>
      <vt:lpstr>Natural Mortality - M</vt:lpstr>
      <vt:lpstr>Natural Mortality - M</vt:lpstr>
      <vt:lpstr>Natural Mortality - M</vt:lpstr>
      <vt:lpstr>Biomass</vt:lpstr>
      <vt:lpstr>Biomass</vt:lpstr>
      <vt:lpstr>Biomass</vt:lpstr>
      <vt:lpstr>PowerPoint Presentation</vt:lpstr>
      <vt:lpstr>SPR and Stock &amp; Recruitment Relationships </vt:lpstr>
      <vt:lpstr>Spawning Potential Ratio  (SPR)</vt:lpstr>
      <vt:lpstr>Spawning Per Recruit (SPR)  Also known as: Spawning Potential Ratio, Eggs per Recruit, Proportion Lifetime Egg Production </vt:lpstr>
      <vt:lpstr>PowerPoint Presentation</vt:lpstr>
      <vt:lpstr>PowerPoint Presentation</vt:lpstr>
      <vt:lpstr>PowerPoint Presentation</vt:lpstr>
      <vt:lpstr>PowerPoint Presentation</vt:lpstr>
      <vt:lpstr>PowerPoint Presentation</vt:lpstr>
      <vt:lpstr>PowerPoint Presentation</vt:lpstr>
      <vt:lpstr>SPR and Stock &amp; Recruitment</vt:lpstr>
      <vt:lpstr>SPR and Stock &amp; Recruitment</vt:lpstr>
      <vt:lpstr>SPR and Stock &amp; Recruitment</vt:lpstr>
      <vt:lpstr>SPR and Stock &amp; Recruitment</vt:lpstr>
      <vt:lpstr>SPR and Stock &amp; Recruitment</vt:lpstr>
      <vt:lpstr>SPR and Stock &amp; Recruitment</vt:lpstr>
      <vt:lpstr>SPR and Stock &amp; Recruitment</vt:lpstr>
      <vt:lpstr>Fishing Down Size Structure in Populations  &amp; Length Based Assessment</vt:lpstr>
      <vt:lpstr>PowerPoint Presentation</vt:lpstr>
      <vt:lpstr>PowerPoint Presentation</vt:lpstr>
      <vt:lpstr>Life History Ratios (LHR)</vt:lpstr>
      <vt:lpstr>Holt Life History Ratios (LHR)</vt:lpstr>
      <vt:lpstr>PowerPoint Presentation</vt:lpstr>
      <vt:lpstr>PowerPoint Presentation</vt:lpstr>
      <vt:lpstr>M/k and standardised vB curve</vt:lpstr>
      <vt:lpstr>M/k and standardised vB curve</vt:lpstr>
      <vt:lpstr>M/k and standardised vB curve</vt:lpstr>
      <vt:lpstr>PowerPoint Presentation</vt:lpstr>
      <vt:lpstr>PowerPoint Presentation</vt:lpstr>
      <vt:lpstr>PowerPoint Presentation</vt:lpstr>
      <vt:lpstr>PowerPoint Presentation</vt:lpstr>
    </vt:vector>
  </TitlesOfParts>
  <Company>Biospherics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Prince</dc:creator>
  <cp:lastModifiedBy>Jeremy Prince</cp:lastModifiedBy>
  <cp:revision>562</cp:revision>
  <dcterms:created xsi:type="dcterms:W3CDTF">2016-12-06T05:18:18Z</dcterms:created>
  <dcterms:modified xsi:type="dcterms:W3CDTF">2021-04-28T02:50:18Z</dcterms:modified>
</cp:coreProperties>
</file>